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6817" r:id="rId1"/>
    <p:sldMasterId id="2147486819" r:id="rId2"/>
  </p:sldMasterIdLst>
  <p:notesMasterIdLst>
    <p:notesMasterId r:id="rId11"/>
  </p:notesMasterIdLst>
  <p:sldIdLst>
    <p:sldId id="256" r:id="rId3"/>
    <p:sldId id="269" r:id="rId4"/>
    <p:sldId id="819" r:id="rId5"/>
    <p:sldId id="313" r:id="rId6"/>
    <p:sldId id="820" r:id="rId7"/>
    <p:sldId id="821" r:id="rId8"/>
    <p:sldId id="823" r:id="rId9"/>
    <p:sldId id="824" r:id="rId10"/>
  </p:sldIdLst>
  <p:sldSz cx="9144000" cy="5143500" type="screen16x9"/>
  <p:notesSz cx="6797675" cy="9926638"/>
  <p:defaultTextStyle>
    <a:defPPr>
      <a:defRPr lang="cs-CZ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2326E"/>
    <a:srgbClr val="000000"/>
    <a:srgbClr val="008000"/>
    <a:srgbClr val="213668"/>
    <a:srgbClr val="B7BDBD"/>
    <a:srgbClr val="FF6600"/>
    <a:srgbClr val="006600"/>
    <a:srgbClr val="FF6060"/>
    <a:srgbClr val="FFFFCC"/>
    <a:srgbClr val="49BB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Střední styl 2 – zvýraznění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E171933-4619-4E11-9A3F-F7608DF75F80}" styleName="Střední styl 1 – zvýraznění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D7AC3CCA-C797-4891-BE02-D94E43425B78}" styleName="Styl Středně sytá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73A0DAA-6AF3-43AB-8588-CEC1D06C72B9}" styleName="Střední sty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C7853C-536D-4A76-A0AE-DD22124D55A5}" styleName="Styl s motivem 1 – zvýraznění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8799B23B-EC83-4686-B30A-512413B5E67A}" styleName="Světlý styl 3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0A15C55-8517-42AA-B614-E9B94910E393}" styleName="Střední styl 2 – zvýraznění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D083AE6-46FA-4A59-8FB0-9F97EB10719F}" styleName="Světlý styl 3 – zvýraznění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519" autoAdjust="0"/>
    <p:restoredTop sz="95550" autoAdjust="0"/>
  </p:normalViewPr>
  <p:slideViewPr>
    <p:cSldViewPr>
      <p:cViewPr varScale="1">
        <p:scale>
          <a:sx n="107" d="100"/>
          <a:sy n="107" d="100"/>
        </p:scale>
        <p:origin x="120" y="750"/>
      </p:cViewPr>
      <p:guideLst>
        <p:guide orient="horz" pos="162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="" xmlns:a16="http://schemas.microsoft.com/office/drawing/2014/main" id="{994FAD03-34C6-4889-BB2F-F713D0D8EC5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="" xmlns:a16="http://schemas.microsoft.com/office/drawing/2014/main" id="{8768B429-ADF1-41F4-9A32-365AD306753C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52F6D1E9-B7EB-4B82-83C5-643DE2F0DDDD}" type="datetimeFigureOut">
              <a:rPr lang="cs-CZ"/>
              <a:pPr>
                <a:defRPr/>
              </a:pPr>
              <a:t>14.10.2025</a:t>
            </a:fld>
            <a:endParaRPr lang="cs-CZ"/>
          </a:p>
        </p:txBody>
      </p:sp>
      <p:sp>
        <p:nvSpPr>
          <p:cNvPr id="4" name="Zástupný symbol pro obrázek snímku 3">
            <a:extLst>
              <a:ext uri="{FF2B5EF4-FFF2-40B4-BE49-F238E27FC236}">
                <a16:creationId xmlns="" xmlns:a16="http://schemas.microsoft.com/office/drawing/2014/main" id="{5A426620-F10D-4A87-8132-4BACBFDDD4C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>
            <a:extLst>
              <a:ext uri="{FF2B5EF4-FFF2-40B4-BE49-F238E27FC236}">
                <a16:creationId xmlns="" xmlns:a16="http://schemas.microsoft.com/office/drawing/2014/main" id="{5CDE8564-5EED-4F87-846A-9573CD4332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noProof="0"/>
              <a:t>Kliknutím lze upravit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</a:p>
        </p:txBody>
      </p:sp>
      <p:sp>
        <p:nvSpPr>
          <p:cNvPr id="6" name="Zástupný symbol pro zápatí 5">
            <a:extLst>
              <a:ext uri="{FF2B5EF4-FFF2-40B4-BE49-F238E27FC236}">
                <a16:creationId xmlns="" xmlns:a16="http://schemas.microsoft.com/office/drawing/2014/main" id="{8E3AE6DC-B462-4849-BC9D-FD290566DE6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="" xmlns:a16="http://schemas.microsoft.com/office/drawing/2014/main" id="{6A25A846-6BCD-4EB3-9EA7-897525B1B64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E76E859-C01B-46CB-9FF1-BB333CFD7F2A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9106744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>
            <a:extLst>
              <a:ext uri="{FF2B5EF4-FFF2-40B4-BE49-F238E27FC236}">
                <a16:creationId xmlns="" xmlns:a16="http://schemas.microsoft.com/office/drawing/2014/main" id="{3B77D65A-69F3-4B1D-86A2-29DF1E181FC1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6FAA53E7-44D6-40BC-9608-B4FED33FA0FF}" type="slidenum">
              <a:rPr lang="en-GB" altLang="cs-CZ">
                <a:latin typeface="Arial" panose="020B0604020202020204" pitchFamily="34" charset="0"/>
                <a:cs typeface="Arial" panose="020B0604020202020204" pitchFamily="34" charset="0"/>
              </a:rPr>
              <a:pPr algn="r">
                <a:spcBef>
                  <a:spcPct val="0"/>
                </a:spcBef>
              </a:pPr>
              <a:t>4</a:t>
            </a:fld>
            <a:endParaRPr lang="en-GB" altLang="cs-CZ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531" name="Rectangle 2">
            <a:extLst>
              <a:ext uri="{FF2B5EF4-FFF2-40B4-BE49-F238E27FC236}">
                <a16:creationId xmlns="" xmlns:a16="http://schemas.microsoft.com/office/drawing/2014/main" id="{BC3144C9-E345-4C0B-B69F-FF2D1D65A78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2" name="Rectangle 3">
            <a:extLst>
              <a:ext uri="{FF2B5EF4-FFF2-40B4-BE49-F238E27FC236}">
                <a16:creationId xmlns="" xmlns:a16="http://schemas.microsoft.com/office/drawing/2014/main" id="{65435C5B-24EC-43FC-867D-96AED34F8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7498267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>
            <a:extLst>
              <a:ext uri="{FF2B5EF4-FFF2-40B4-BE49-F238E27FC236}">
                <a16:creationId xmlns="" xmlns:a16="http://schemas.microsoft.com/office/drawing/2014/main" id="{3B77D65A-69F3-4B1D-86A2-29DF1E181FC1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6FAA53E7-44D6-40BC-9608-B4FED33FA0FF}" type="slidenum">
              <a:rPr lang="en-GB" altLang="cs-CZ">
                <a:latin typeface="Arial" panose="020B0604020202020204" pitchFamily="34" charset="0"/>
                <a:cs typeface="Arial" panose="020B0604020202020204" pitchFamily="34" charset="0"/>
              </a:rPr>
              <a:pPr algn="r">
                <a:spcBef>
                  <a:spcPct val="0"/>
                </a:spcBef>
              </a:pPr>
              <a:t>5</a:t>
            </a:fld>
            <a:endParaRPr lang="en-GB" altLang="cs-CZ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531" name="Rectangle 2">
            <a:extLst>
              <a:ext uri="{FF2B5EF4-FFF2-40B4-BE49-F238E27FC236}">
                <a16:creationId xmlns="" xmlns:a16="http://schemas.microsoft.com/office/drawing/2014/main" id="{BC3144C9-E345-4C0B-B69F-FF2D1D65A78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2" name="Rectangle 3">
            <a:extLst>
              <a:ext uri="{FF2B5EF4-FFF2-40B4-BE49-F238E27FC236}">
                <a16:creationId xmlns="" xmlns:a16="http://schemas.microsoft.com/office/drawing/2014/main" id="{65435C5B-24EC-43FC-867D-96AED34F8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9339082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>
            <a:extLst>
              <a:ext uri="{FF2B5EF4-FFF2-40B4-BE49-F238E27FC236}">
                <a16:creationId xmlns="" xmlns:a16="http://schemas.microsoft.com/office/drawing/2014/main" id="{3B77D65A-69F3-4B1D-86A2-29DF1E181FC1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6FAA53E7-44D6-40BC-9608-B4FED33FA0FF}" type="slidenum">
              <a:rPr lang="en-GB" altLang="cs-CZ">
                <a:latin typeface="Arial" panose="020B0604020202020204" pitchFamily="34" charset="0"/>
                <a:cs typeface="Arial" panose="020B0604020202020204" pitchFamily="34" charset="0"/>
              </a:rPr>
              <a:pPr algn="r">
                <a:spcBef>
                  <a:spcPct val="0"/>
                </a:spcBef>
              </a:pPr>
              <a:t>6</a:t>
            </a:fld>
            <a:endParaRPr lang="en-GB" altLang="cs-CZ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531" name="Rectangle 2">
            <a:extLst>
              <a:ext uri="{FF2B5EF4-FFF2-40B4-BE49-F238E27FC236}">
                <a16:creationId xmlns="" xmlns:a16="http://schemas.microsoft.com/office/drawing/2014/main" id="{BC3144C9-E345-4C0B-B69F-FF2D1D65A78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2" name="Rectangle 3">
            <a:extLst>
              <a:ext uri="{FF2B5EF4-FFF2-40B4-BE49-F238E27FC236}">
                <a16:creationId xmlns="" xmlns:a16="http://schemas.microsoft.com/office/drawing/2014/main" id="{65435C5B-24EC-43FC-867D-96AED34F8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618815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>
            <a:extLst>
              <a:ext uri="{FF2B5EF4-FFF2-40B4-BE49-F238E27FC236}">
                <a16:creationId xmlns="" xmlns:a16="http://schemas.microsoft.com/office/drawing/2014/main" id="{3B77D65A-69F3-4B1D-86A2-29DF1E181FC1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6FAA53E7-44D6-40BC-9608-B4FED33FA0FF}" type="slidenum">
              <a:rPr lang="en-GB" altLang="cs-CZ">
                <a:latin typeface="Arial" panose="020B0604020202020204" pitchFamily="34" charset="0"/>
                <a:cs typeface="Arial" panose="020B0604020202020204" pitchFamily="34" charset="0"/>
              </a:rPr>
              <a:pPr algn="r">
                <a:spcBef>
                  <a:spcPct val="0"/>
                </a:spcBef>
              </a:pPr>
              <a:t>7</a:t>
            </a:fld>
            <a:endParaRPr lang="en-GB" altLang="cs-CZ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531" name="Rectangle 2">
            <a:extLst>
              <a:ext uri="{FF2B5EF4-FFF2-40B4-BE49-F238E27FC236}">
                <a16:creationId xmlns="" xmlns:a16="http://schemas.microsoft.com/office/drawing/2014/main" id="{BC3144C9-E345-4C0B-B69F-FF2D1D65A78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2" name="Rectangle 3">
            <a:extLst>
              <a:ext uri="{FF2B5EF4-FFF2-40B4-BE49-F238E27FC236}">
                <a16:creationId xmlns="" xmlns:a16="http://schemas.microsoft.com/office/drawing/2014/main" id="{65435C5B-24EC-43FC-867D-96AED34F8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7810401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čas 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cký objekt 6">
            <a:extLst>
              <a:ext uri="{FF2B5EF4-FFF2-40B4-BE49-F238E27FC236}">
                <a16:creationId xmlns="" xmlns:a16="http://schemas.microsoft.com/office/drawing/2014/main" id="{D056206C-BA23-431D-9FC0-E48B12D3A63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rcRect l="329" r="329"/>
          <a:stretch/>
        </p:blipFill>
        <p:spPr>
          <a:xfrm>
            <a:off x="0" y="4796642"/>
            <a:ext cx="9144000" cy="346857"/>
          </a:xfrm>
          <a:prstGeom prst="rect">
            <a:avLst/>
          </a:prstGeom>
        </p:spPr>
      </p:pic>
      <p:sp>
        <p:nvSpPr>
          <p:cNvPr id="4" name="Zástupný symbol pro číslo snímku 3">
            <a:extLst>
              <a:ext uri="{FF2B5EF4-FFF2-40B4-BE49-F238E27FC236}">
                <a16:creationId xmlns="" xmlns:a16="http://schemas.microsoft.com/office/drawing/2014/main" id="{F00A8740-F712-4600-864E-DC8C66B878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48742" y="4833148"/>
            <a:ext cx="368300" cy="273844"/>
          </a:xfrm>
        </p:spPr>
        <p:txBody>
          <a:bodyPr/>
          <a:lstStyle>
            <a:lvl1pPr>
              <a:defRPr sz="1050" b="1">
                <a:solidFill>
                  <a:srgbClr val="213668"/>
                </a:solidFill>
              </a:defRPr>
            </a:lvl1pPr>
          </a:lstStyle>
          <a:p>
            <a:fld id="{759FC3ED-2116-4DBC-A01B-6434EEE2C9DC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1" name="Zástupný symbol pro obsah 2">
            <a:extLst>
              <a:ext uri="{FF2B5EF4-FFF2-40B4-BE49-F238E27FC236}">
                <a16:creationId xmlns="" xmlns:a16="http://schemas.microsoft.com/office/drawing/2014/main" id="{453AC0C1-D1F6-47E3-94CE-EBE9A3DB49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7802" y="853733"/>
            <a:ext cx="8471587" cy="3608643"/>
          </a:xfrm>
        </p:spPr>
        <p:txBody>
          <a:bodyPr>
            <a:noAutofit/>
          </a:bodyPr>
          <a:lstStyle>
            <a:lvl1pPr>
              <a:defRPr sz="1800">
                <a:latin typeface="+mn-lt"/>
              </a:defRPr>
            </a:lvl1pPr>
            <a:lvl2pPr>
              <a:defRPr sz="1500">
                <a:latin typeface="+mn-lt"/>
              </a:defRPr>
            </a:lvl2pPr>
            <a:lvl3pPr>
              <a:defRPr sz="1350">
                <a:latin typeface="+mn-lt"/>
              </a:defRPr>
            </a:lvl3pPr>
            <a:lvl4pPr>
              <a:defRPr>
                <a:latin typeface="+mn-lt"/>
              </a:defRPr>
            </a:lvl4pPr>
            <a:lvl5pPr marL="1371600" marR="0" indent="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latin typeface="+mn-lt"/>
              </a:defRPr>
            </a:lvl5pPr>
          </a:lstStyle>
          <a:p>
            <a:pPr lvl="0"/>
            <a:r>
              <a:rPr lang="cs-CZ" noProof="0"/>
              <a:t>Po kliknutí můžete upravovat styly textu v předloze.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</p:txBody>
      </p:sp>
      <p:sp>
        <p:nvSpPr>
          <p:cNvPr id="13" name="Zástupný symbol pro zápatí 7">
            <a:extLst>
              <a:ext uri="{FF2B5EF4-FFF2-40B4-BE49-F238E27FC236}">
                <a16:creationId xmlns="" xmlns:a16="http://schemas.microsoft.com/office/drawing/2014/main" id="{67112FA0-BB78-41F8-B180-E12BD8B87A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17041" y="4833149"/>
            <a:ext cx="3429179" cy="273844"/>
          </a:xfrm>
        </p:spPr>
        <p:txBody>
          <a:bodyPr wrap="none" lIns="0"/>
          <a:lstStyle>
            <a:lvl1pPr algn="l">
              <a:defRPr sz="1050" b="1">
                <a:solidFill>
                  <a:srgbClr val="213668"/>
                </a:solidFill>
              </a:defRPr>
            </a:lvl1pPr>
          </a:lstStyle>
          <a:p>
            <a:r>
              <a:rPr lang="cs-CZ"/>
              <a:t>| Název prezentace | Podtitul</a:t>
            </a:r>
            <a:endParaRPr lang="cs-CZ" dirty="0"/>
          </a:p>
        </p:txBody>
      </p:sp>
      <p:sp>
        <p:nvSpPr>
          <p:cNvPr id="16" name="Nadpis 1">
            <a:extLst>
              <a:ext uri="{FF2B5EF4-FFF2-40B4-BE49-F238E27FC236}">
                <a16:creationId xmlns="" xmlns:a16="http://schemas.microsoft.com/office/drawing/2014/main" id="{E7F9F9F3-DA0C-4110-ADD5-77745D27876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7802" y="302584"/>
            <a:ext cx="7112179" cy="433466"/>
          </a:xfrm>
        </p:spPr>
        <p:txBody>
          <a:bodyPr>
            <a:noAutofit/>
          </a:bodyPr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 i="0">
                <a:solidFill>
                  <a:srgbClr val="213668"/>
                </a:solidFill>
                <a:latin typeface="+mn-lt"/>
                <a:ea typeface="BatangChe" panose="020B0503020000020004" pitchFamily="49" charset="-127"/>
              </a:defRPr>
            </a:lvl1pPr>
          </a:lstStyle>
          <a:p>
            <a:r>
              <a:rPr lang="cs-CZ" sz="3000" noProof="0" dirty="0">
                <a:solidFill>
                  <a:srgbClr val="213668"/>
                </a:solidFill>
              </a:rPr>
              <a:t>Klepnutím vložíte text</a:t>
            </a:r>
          </a:p>
        </p:txBody>
      </p:sp>
      <p:pic>
        <p:nvPicPr>
          <p:cNvPr id="3" name="Obrázek 2">
            <a:extLst>
              <a:ext uri="{FF2B5EF4-FFF2-40B4-BE49-F238E27FC236}">
                <a16:creationId xmlns="" xmlns:a16="http://schemas.microsoft.com/office/drawing/2014/main" id="{9A7AB8E2-26A0-D0C8-1C09-F1287AA2DC0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9582" y="332426"/>
            <a:ext cx="1299806" cy="403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8116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7A7A7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>
            <a:extLst>
              <a:ext uri="{FF2B5EF4-FFF2-40B4-BE49-F238E27FC236}">
                <a16:creationId xmlns="" xmlns:a16="http://schemas.microsoft.com/office/drawing/2014/main" id="{C1227B23-9944-4942-A965-9A51B075EF2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Obrázek 6">
            <a:extLst>
              <a:ext uri="{FF2B5EF4-FFF2-40B4-BE49-F238E27FC236}">
                <a16:creationId xmlns="" xmlns:a16="http://schemas.microsoft.com/office/drawing/2014/main" id="{0B21DA65-8B08-4B8D-AC45-A4BDDB1B071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88" y="1193800"/>
            <a:ext cx="9144988" cy="394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7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2123729" y="3082079"/>
            <a:ext cx="5400600" cy="236934"/>
          </a:xfrm>
        </p:spPr>
        <p:txBody>
          <a:bodyPr/>
          <a:lstStyle>
            <a:lvl1pPr marL="0" indent="0">
              <a:buFontTx/>
              <a:buNone/>
              <a:defRPr sz="20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GB" dirty="0"/>
              <a:t>Click to edit Master subtitle style</a:t>
            </a:r>
          </a:p>
        </p:txBody>
      </p:sp>
      <p:sp>
        <p:nvSpPr>
          <p:cNvPr id="5142" name="Rectangle 22"/>
          <p:cNvSpPr>
            <a:spLocks noGrp="1" noChangeArrowheads="1"/>
          </p:cNvSpPr>
          <p:nvPr>
            <p:ph type="ctrTitle"/>
          </p:nvPr>
        </p:nvSpPr>
        <p:spPr>
          <a:xfrm>
            <a:off x="2123728" y="2067694"/>
            <a:ext cx="5400601" cy="865137"/>
          </a:xfrm>
        </p:spPr>
        <p:txBody>
          <a:bodyPr anchor="t"/>
          <a:lstStyle>
            <a:lvl1pPr>
              <a:defRPr sz="2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cs-CZ" dirty="0"/>
              <a:t>Kliknutím lze upravit styl.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4595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1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="" xmlns:a16="http://schemas.microsoft.com/office/drawing/2014/main" id="{686F0908-3B11-4BDB-84E8-F907D4133E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="" xmlns:a16="http://schemas.microsoft.com/office/drawing/2014/main" id="{6EA8A5F7-DC54-4C9F-9340-C610B9F42B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="" xmlns:a16="http://schemas.microsoft.com/office/drawing/2014/main" id="{91F7C1C3-74E0-4F51-AC27-53C627FCF4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cs-CZ">
              <a:solidFill>
                <a:prstClr val="black">
                  <a:tint val="75000"/>
                </a:prstClr>
              </a:solidFill>
              <a:latin typeface="Calibri" panose="020F0502020204030204"/>
              <a:ea typeface="+mn-ea"/>
            </a:endParaRP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="" xmlns:a16="http://schemas.microsoft.com/office/drawing/2014/main" id="{2404C3BF-F674-4F96-9C1B-378BF5A553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  <a:ea typeface="+mn-ea"/>
              </a:rPr>
              <a:t>| Název prezentace | Podtitul</a:t>
            </a:r>
            <a:endParaRPr lang="cs-CZ">
              <a:solidFill>
                <a:prstClr val="black">
                  <a:tint val="75000"/>
                </a:prstClr>
              </a:solidFill>
              <a:latin typeface="Calibri" panose="020F0502020204030204"/>
              <a:ea typeface="+mn-ea"/>
            </a:endParaRP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="" xmlns:a16="http://schemas.microsoft.com/office/drawing/2014/main" id="{608301E9-EA9A-4A88-9297-C344E88D2A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759FC3ED-2116-4DBC-A01B-6434EEE2C9DC}" type="slidenum">
              <a:rPr lang="cs-CZ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  <a:ea typeface="+mn-ea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  <a:latin typeface="Calibri" panose="020F0502020204030204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5936729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6818" r:id="rId1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="" xmlns:a16="http://schemas.microsoft.com/office/drawing/2014/main" id="{43519AC7-0DED-4925-B419-77C59DD6C6F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287338"/>
            <a:ext cx="8234362" cy="376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cs-CZ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="" xmlns:a16="http://schemas.microsoft.com/office/drawing/2014/main" id="{8191077C-B179-497B-A2CF-E0711548FF1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95288" y="1289050"/>
            <a:ext cx="8280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cs-CZ"/>
              <a:t>Click to edit Master text styles</a:t>
            </a:r>
          </a:p>
          <a:p>
            <a:pPr lvl="1"/>
            <a:r>
              <a:rPr lang="en-GB" altLang="cs-CZ"/>
              <a:t>Second level</a:t>
            </a:r>
          </a:p>
          <a:p>
            <a:pPr lvl="2"/>
            <a:r>
              <a:rPr lang="en-GB" altLang="cs-CZ"/>
              <a:t>Third level</a:t>
            </a:r>
          </a:p>
          <a:p>
            <a:pPr lvl="3"/>
            <a:r>
              <a:rPr lang="en-GB" altLang="cs-CZ"/>
              <a:t>Fourth level</a:t>
            </a:r>
          </a:p>
          <a:p>
            <a:pPr lvl="4"/>
            <a:r>
              <a:rPr lang="en-GB" altLang="cs-CZ"/>
              <a:t>Fifth level</a:t>
            </a:r>
          </a:p>
        </p:txBody>
      </p:sp>
      <p:sp>
        <p:nvSpPr>
          <p:cNvPr id="1030" name="Rectangle 6">
            <a:extLst>
              <a:ext uri="{FF2B5EF4-FFF2-40B4-BE49-F238E27FC236}">
                <a16:creationId xmlns="" xmlns:a16="http://schemas.microsoft.com/office/drawing/2014/main" id="{E2AF3A6F-43E4-40B6-A778-3D1822032CD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08788" y="4743450"/>
            <a:ext cx="1549400" cy="20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1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89FC10D4-88F7-4B15-B4C2-A80C9F8C4195}" type="slidenum">
              <a:rPr lang="en-GB" altLang="cs-CZ"/>
              <a:pPr>
                <a:defRPr/>
              </a:pPr>
              <a:t>‹#›</a:t>
            </a:fld>
            <a:endParaRPr lang="en-GB" altLang="cs-CZ"/>
          </a:p>
        </p:txBody>
      </p:sp>
      <p:pic>
        <p:nvPicPr>
          <p:cNvPr id="7" name="Grafický objekt 6">
            <a:extLst>
              <a:ext uri="{FF2B5EF4-FFF2-40B4-BE49-F238E27FC236}">
                <a16:creationId xmlns="" xmlns:a16="http://schemas.microsoft.com/office/drawing/2014/main" id="{AFAD0AC0-B527-4E5E-B701-ED1E1C051689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7563597" y="331456"/>
            <a:ext cx="1233128" cy="28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5036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6820" r:id="rId1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213668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ea typeface="MS PGothic" pitchFamily="3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ea typeface="MS PGothic" pitchFamily="3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ea typeface="MS PGothic" pitchFamily="3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ea typeface="MS PGothic" pitchFamily="34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  <a:ea typeface="MS PGothic" pitchFamily="34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  <a:ea typeface="MS PGothic" pitchFamily="34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  <a:ea typeface="MS PGothic" pitchFamily="34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  <a:ea typeface="MS PGothic" pitchFamily="34" charset="-128"/>
        </a:defRPr>
      </a:lvl9pPr>
    </p:titleStyle>
    <p:bodyStyle>
      <a:lvl1pPr marL="247650" indent="-2476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>
          <a:solidFill>
            <a:srgbClr val="000000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542925" indent="-293688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1600">
          <a:solidFill>
            <a:srgbClr val="000000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809625" indent="-265113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1400">
          <a:solidFill>
            <a:srgbClr val="000000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081088" indent="-269875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1200">
          <a:solidFill>
            <a:srgbClr val="000000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1352550" indent="-269875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»"/>
        <a:defRPr sz="1100">
          <a:solidFill>
            <a:srgbClr val="000000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1809750" indent="-269875" algn="l" rtl="0" fontAlgn="base">
        <a:spcBef>
          <a:spcPct val="20000"/>
        </a:spcBef>
        <a:spcAft>
          <a:spcPct val="0"/>
        </a:spcAft>
        <a:buClr>
          <a:schemeClr val="tx2"/>
        </a:buClr>
        <a:buChar char="»"/>
        <a:defRPr>
          <a:solidFill>
            <a:schemeClr val="tx1"/>
          </a:solidFill>
          <a:latin typeface="+mn-lt"/>
          <a:ea typeface="+mn-ea"/>
        </a:defRPr>
      </a:lvl6pPr>
      <a:lvl7pPr marL="2266950" indent="-269875" algn="l" rtl="0" fontAlgn="base">
        <a:spcBef>
          <a:spcPct val="20000"/>
        </a:spcBef>
        <a:spcAft>
          <a:spcPct val="0"/>
        </a:spcAft>
        <a:buClr>
          <a:schemeClr val="tx2"/>
        </a:buClr>
        <a:buChar char="»"/>
        <a:defRPr>
          <a:solidFill>
            <a:schemeClr val="tx1"/>
          </a:solidFill>
          <a:latin typeface="+mn-lt"/>
          <a:ea typeface="+mn-ea"/>
        </a:defRPr>
      </a:lvl7pPr>
      <a:lvl8pPr marL="2724150" indent="-269875" algn="l" rtl="0" fontAlgn="base">
        <a:spcBef>
          <a:spcPct val="20000"/>
        </a:spcBef>
        <a:spcAft>
          <a:spcPct val="0"/>
        </a:spcAft>
        <a:buClr>
          <a:schemeClr val="tx2"/>
        </a:buClr>
        <a:buChar char="»"/>
        <a:defRPr>
          <a:solidFill>
            <a:schemeClr val="tx1"/>
          </a:solidFill>
          <a:latin typeface="+mn-lt"/>
          <a:ea typeface="+mn-ea"/>
        </a:defRPr>
      </a:lvl8pPr>
      <a:lvl9pPr marL="3181350" indent="-269875" algn="l" rtl="0" fontAlgn="base">
        <a:spcBef>
          <a:spcPct val="20000"/>
        </a:spcBef>
        <a:spcAft>
          <a:spcPct val="0"/>
        </a:spcAft>
        <a:buClr>
          <a:schemeClr val="tx2"/>
        </a:buClr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themeOverride" Target="../theme/themeOverride1.xml"/><Relationship Id="rId6" Type="http://schemas.openxmlformats.org/officeDocument/2006/relationships/image" Target="../media/image8.png"/><Relationship Id="rId5" Type="http://schemas.openxmlformats.org/officeDocument/2006/relationships/image" Target="../media/image7.emf"/><Relationship Id="rId4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jpeg"/><Relationship Id="rId3" Type="http://schemas.openxmlformats.org/officeDocument/2006/relationships/image" Target="../media/image13.jpeg"/><Relationship Id="rId7" Type="http://schemas.openxmlformats.org/officeDocument/2006/relationships/image" Target="../media/image1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.jpeg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Obdélník 3">
            <a:extLst>
              <a:ext uri="{FF2B5EF4-FFF2-40B4-BE49-F238E27FC236}">
                <a16:creationId xmlns="" xmlns:a16="http://schemas.microsoft.com/office/drawing/2014/main" id="{76138B09-8989-4D52-87A4-52033DF1EF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5323" y="1768124"/>
            <a:ext cx="8640960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Char char="–"/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Char char="»"/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  <a:defRPr/>
            </a:pPr>
            <a:r>
              <a:rPr lang="cs-CZ" altLang="cs-CZ" sz="44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 Light" panose="020F0302020204030204" pitchFamily="34" charset="0"/>
                <a:cs typeface="Calibri Light" panose="020F0302020204030204" pitchFamily="34" charset="0"/>
              </a:rPr>
              <a:t>Povinnosti pro extérní zhotovitele služeb v oblasti BOZP </a:t>
            </a:r>
            <a:endParaRPr lang="en-US" altLang="cs-CZ" sz="4400" b="1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432" b="10255"/>
          <a:stretch/>
        </p:blipFill>
        <p:spPr>
          <a:xfrm rot="20878128">
            <a:off x="6279853" y="3462780"/>
            <a:ext cx="2511457" cy="124227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Object 2" hidden="1">
            <a:extLst>
              <a:ext uri="{FF2B5EF4-FFF2-40B4-BE49-F238E27FC236}">
                <a16:creationId xmlns="" xmlns:a16="http://schemas.microsoft.com/office/drawing/2014/main" id="{B480EC99-77CC-49AF-94A3-580A31902CAE}"/>
              </a:ext>
            </a:extLst>
          </p:cNvPr>
          <p:cNvPicPr>
            <a:picLocks noChangeArrowheads="1"/>
          </p:cNvPicPr>
          <p:nvPr>
            <p:custDataLst>
              <p:tags r:id="rId2"/>
            </p:custData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" y="0"/>
            <a:ext cx="146050" cy="119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1" name="Rectangle 3" hidden="1">
            <a:extLst>
              <a:ext uri="{FF2B5EF4-FFF2-40B4-BE49-F238E27FC236}">
                <a16:creationId xmlns="" xmlns:a16="http://schemas.microsoft.com/office/drawing/2014/main" id="{63AD61CF-3E84-496A-91BA-39CC0D5A96EA}"/>
              </a:ext>
            </a:extLst>
          </p:cNvPr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0" y="0"/>
            <a:ext cx="158750" cy="119063"/>
          </a:xfrm>
          <a:prstGeom prst="rect">
            <a:avLst/>
          </a:prstGeom>
          <a:solidFill>
            <a:schemeClr val="bg1"/>
          </a:solidFill>
          <a:ln w="63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1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1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1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1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1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endParaRPr lang="cs-CZ" altLang="cs-CZ" sz="1400">
              <a:cs typeface="Arial" panose="020B0604020202020204" pitchFamily="34" charset="0"/>
            </a:endParaRPr>
          </a:p>
        </p:txBody>
      </p:sp>
      <p:sp>
        <p:nvSpPr>
          <p:cNvPr id="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/>
              <a:t>Nové povinnosti externích zhotovitelů služeb </a:t>
            </a:r>
            <a:br>
              <a:rPr lang="cs-CZ" altLang="cs-CZ" dirty="0"/>
            </a:br>
            <a:r>
              <a:rPr lang="cs-CZ" altLang="cs-CZ" dirty="0"/>
              <a:t>– vedení dokumentace, analýza rizik</a:t>
            </a: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395536" y="1059582"/>
            <a:ext cx="8235950" cy="5153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47650" indent="-2476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542925" indent="-2936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1600"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2pPr>
            <a:lvl3pPr marL="809625" indent="-2651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1400"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3pPr>
            <a:lvl4pPr marL="1081088" indent="-26987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1200"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4pPr>
            <a:lvl5pPr marL="1352550" indent="-26987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1100"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5pPr>
            <a:lvl6pPr marL="1809750" indent="-2698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6pPr>
            <a:lvl7pPr marL="2266950" indent="-2698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7pPr>
            <a:lvl8pPr marL="2724150" indent="-2698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8pPr>
            <a:lvl9pPr marL="3181350" indent="-2698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609600" indent="-609600" algn="just">
              <a:lnSpc>
                <a:spcPct val="90000"/>
              </a:lnSpc>
              <a:buClr>
                <a:srgbClr val="213668"/>
              </a:buClr>
              <a:buFontTx/>
              <a:buAutoNum type="arabicPeriod"/>
            </a:pPr>
            <a:r>
              <a:rPr lang="cs-CZ" altLang="cs-CZ" kern="0" dirty="0"/>
              <a:t>Provést aktualizaci analýzy rizik v případě změn pracovních podmínek na pracovišti a tyto změny promítnout v dokumentu rozhodném pro řízení BOZP pro danou akci (např. Plán BOZP).</a:t>
            </a:r>
          </a:p>
          <a:p>
            <a:pPr marL="609600" indent="-609600" algn="just">
              <a:lnSpc>
                <a:spcPct val="90000"/>
              </a:lnSpc>
              <a:buClr>
                <a:srgbClr val="213668"/>
              </a:buClr>
              <a:buFontTx/>
              <a:buAutoNum type="arabicPeriod"/>
            </a:pPr>
            <a:r>
              <a:rPr lang="cs-CZ" altLang="cs-CZ" kern="0" dirty="0"/>
              <a:t>Zahrnout do analýzy rizik všechna posouzená rizika včetně těch vyplývajících z nakládání s chemickými látkami a směsmi (informace z bezpečnostních listů příslušné chemické látky nebo směsi).</a:t>
            </a:r>
          </a:p>
          <a:p>
            <a:pPr marL="609600" indent="-609600" algn="just">
              <a:lnSpc>
                <a:spcPct val="90000"/>
              </a:lnSpc>
              <a:buClr>
                <a:srgbClr val="213668"/>
              </a:buClr>
              <a:buFontTx/>
              <a:buAutoNum type="arabicPeriod"/>
            </a:pPr>
            <a:r>
              <a:rPr lang="cs-CZ" altLang="cs-CZ" kern="0" dirty="0"/>
              <a:t>Pokud jsou zaměstnanci seznamováni s revizí dokumentu rozhodného pro řízení BOZP pro danou akci (např. Plán BOZP, Technologický nebo pracovní postup), povinnost tuto skutečnost uvést v Evidenčním formuláři.</a:t>
            </a:r>
          </a:p>
          <a:p>
            <a:pPr marL="609600" indent="-609600" algn="just">
              <a:lnSpc>
                <a:spcPct val="90000"/>
              </a:lnSpc>
              <a:buClr>
                <a:srgbClr val="213668"/>
              </a:buClr>
              <a:buFontTx/>
              <a:buAutoNum type="arabicPeriod"/>
            </a:pPr>
            <a:r>
              <a:rPr lang="cs-CZ" altLang="cs-CZ" kern="0" dirty="0"/>
              <a:t>Provádět tzv. Analýzu rizik na poslední chvíli (LMRA) </a:t>
            </a:r>
          </a:p>
          <a:p>
            <a:pPr marL="622300" indent="0" algn="just">
              <a:lnSpc>
                <a:spcPct val="90000"/>
              </a:lnSpc>
              <a:buClr>
                <a:srgbClr val="213668"/>
              </a:buClr>
              <a:buNone/>
            </a:pPr>
            <a:r>
              <a:rPr lang="cs-CZ" altLang="cs-CZ" kern="0" dirty="0"/>
              <a:t>každý den před započetím pracovní činnosti. </a:t>
            </a:r>
          </a:p>
          <a:p>
            <a:pPr marL="622300" indent="0" algn="just">
              <a:lnSpc>
                <a:spcPct val="90000"/>
              </a:lnSpc>
              <a:buNone/>
            </a:pPr>
            <a:r>
              <a:rPr lang="cs-CZ" altLang="cs-CZ" kern="0" dirty="0"/>
              <a:t>Soubor vyplněných formulářů bude dodavatelem </a:t>
            </a:r>
          </a:p>
          <a:p>
            <a:pPr marL="622300" indent="0" algn="just">
              <a:lnSpc>
                <a:spcPct val="90000"/>
              </a:lnSpc>
              <a:buNone/>
            </a:pPr>
            <a:r>
              <a:rPr lang="cs-CZ" altLang="cs-CZ" kern="0" dirty="0"/>
              <a:t>předán 1 x týdně objednatelem určené osobě, </a:t>
            </a:r>
          </a:p>
          <a:p>
            <a:pPr marL="622300" indent="0" algn="just">
              <a:lnSpc>
                <a:spcPct val="90000"/>
              </a:lnSpc>
              <a:buNone/>
            </a:pPr>
            <a:r>
              <a:rPr lang="cs-CZ" altLang="cs-CZ" kern="0" dirty="0"/>
              <a:t>zodpovědné za převzetí díla.</a:t>
            </a:r>
          </a:p>
        </p:txBody>
      </p:sp>
      <p:pic>
        <p:nvPicPr>
          <p:cNvPr id="12" name="Picture 8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1790" y="3435846"/>
            <a:ext cx="2209800" cy="1444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Zástupný symbol pro číslo snímku 3">
            <a:extLst>
              <a:ext uri="{FF2B5EF4-FFF2-40B4-BE49-F238E27FC236}">
                <a16:creationId xmlns="" xmlns:a16="http://schemas.microsoft.com/office/drawing/2014/main" id="{DDB32EA3-ACFC-4141-AEB1-3EA142C8FDB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39775" indent="-282575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39825" indent="-225425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597025" indent="-225425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4225" indent="-225425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1425" indent="-225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68625" indent="-225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5825" indent="-225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3025" indent="-225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EAC7290C-873C-4A2C-80F2-2754F34F89D5}" type="slidenum">
              <a:rPr lang="en-GB" altLang="cs-CZ" sz="100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pPr/>
              <a:t>3</a:t>
            </a:fld>
            <a:endParaRPr lang="en-GB" altLang="cs-CZ" sz="100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29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997" y="346829"/>
            <a:ext cx="3240360" cy="45508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Obdélník 1"/>
          <p:cNvSpPr/>
          <p:nvPr/>
        </p:nvSpPr>
        <p:spPr>
          <a:xfrm>
            <a:off x="3635896" y="1851670"/>
            <a:ext cx="504056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altLang="cs-CZ" b="1" dirty="0">
                <a:solidFill>
                  <a:srgbClr val="000000"/>
                </a:solidFill>
              </a:rPr>
              <a:t>K provedení této analýzy je určen formulář, který je dostupný na: </a:t>
            </a:r>
            <a:r>
              <a:rPr lang="cs-CZ" altLang="cs-CZ" b="1" dirty="0" smtClean="0">
                <a:solidFill>
                  <a:srgbClr val="000000"/>
                </a:solidFill>
              </a:rPr>
              <a:t>https</a:t>
            </a:r>
            <a:r>
              <a:rPr lang="cs-CZ" altLang="cs-CZ" b="1" dirty="0">
                <a:solidFill>
                  <a:srgbClr val="000000"/>
                </a:solidFill>
              </a:rPr>
              <a:t>://www.novahut.cz/o-spolecnosti/bezpecnost-prace/index.html</a:t>
            </a:r>
          </a:p>
          <a:p>
            <a:endParaRPr lang="cs-CZ" altLang="cs-CZ" b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6">
            <a:extLst>
              <a:ext uri="{FF2B5EF4-FFF2-40B4-BE49-F238E27FC236}">
                <a16:creationId xmlns="" xmlns:a16="http://schemas.microsoft.com/office/drawing/2014/main" id="{17260672-63F8-4C01-9710-ADC871407DDB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7172325" y="5006975"/>
            <a:ext cx="1905000" cy="87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1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1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1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1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1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fld id="{25B58B61-1FFC-4278-A237-6084E4F94564}" type="slidenum">
              <a:rPr lang="en-GB" altLang="cs-CZ" sz="800">
                <a:solidFill>
                  <a:srgbClr val="020202"/>
                </a:solidFill>
                <a:cs typeface="Arial" panose="020B0604020202020204" pitchFamily="34" charset="0"/>
              </a:rPr>
              <a:pPr algn="r"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en-GB" altLang="cs-CZ" sz="800">
              <a:solidFill>
                <a:srgbClr val="020202"/>
              </a:solidFill>
              <a:cs typeface="Arial" panose="020B0604020202020204" pitchFamily="34" charset="0"/>
            </a:endParaRP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/>
              <a:t>Nové povinnosti externích zhotovitelů služeb – Chemické látky                  a směsi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401638" y="1103313"/>
            <a:ext cx="8216900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47650" indent="-2476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542925" indent="-2936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1600"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2pPr>
            <a:lvl3pPr marL="809625" indent="-2651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1400"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3pPr>
            <a:lvl4pPr marL="1081088" indent="-26987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1200"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4pPr>
            <a:lvl5pPr marL="1352550" indent="-26987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1100"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5pPr>
            <a:lvl6pPr marL="1809750" indent="-2698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6pPr>
            <a:lvl7pPr marL="2266950" indent="-2698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7pPr>
            <a:lvl8pPr marL="2724150" indent="-2698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8pPr>
            <a:lvl9pPr marL="3181350" indent="-2698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609600" indent="-609600" algn="just">
              <a:lnSpc>
                <a:spcPct val="90000"/>
              </a:lnSpc>
              <a:buClr>
                <a:srgbClr val="213668"/>
              </a:buClr>
              <a:buFontTx/>
              <a:buAutoNum type="arabicPeriod"/>
            </a:pPr>
            <a:r>
              <a:rPr lang="cs-CZ" altLang="cs-CZ" kern="0" dirty="0"/>
              <a:t>Před každým vjezdem do podniku zpracovat seznam všech dovážených chemických látek a směsí s uvedením jejich množství a nebezpečných vlastností. Tento je povinen předložit zástupci Ostrahy na vstupních branách podniku a následně předat objednatelem určené osobě, zodpovědné za převzetí díla.</a:t>
            </a:r>
          </a:p>
          <a:p>
            <a:pPr marL="609600" indent="-609600" algn="just">
              <a:lnSpc>
                <a:spcPct val="90000"/>
              </a:lnSpc>
              <a:buClr>
                <a:srgbClr val="213668"/>
              </a:buClr>
              <a:buFontTx/>
              <a:buAutoNum type="arabicPeriod"/>
            </a:pPr>
            <a:r>
              <a:rPr lang="cs-CZ" altLang="cs-CZ" kern="0" dirty="0"/>
              <a:t>Dodavatel je povinen zahrnout do analýzy rizik všechna posouzená rizika včetně těch vyplývajících z nakládání s chemickými látkami a směsmi (informace z bezpečnostních listů příslušné chemické látky nebo směsi).</a:t>
            </a:r>
          </a:p>
          <a:p>
            <a:pPr marL="609600" indent="-609600">
              <a:lnSpc>
                <a:spcPct val="90000"/>
              </a:lnSpc>
              <a:buClr>
                <a:srgbClr val="213668"/>
              </a:buClr>
              <a:buFontTx/>
              <a:buAutoNum type="arabicPeriod"/>
            </a:pPr>
            <a:endParaRPr lang="cs-CZ" altLang="cs-CZ" sz="2800" kern="0" dirty="0"/>
          </a:p>
          <a:p>
            <a:pPr marL="609600" indent="-609600">
              <a:lnSpc>
                <a:spcPct val="90000"/>
              </a:lnSpc>
              <a:buClr>
                <a:srgbClr val="FF3300"/>
              </a:buClr>
            </a:pPr>
            <a:endParaRPr lang="cs-CZ" altLang="cs-CZ" kern="0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7110" y="3003798"/>
            <a:ext cx="3945955" cy="1908386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6">
            <a:extLst>
              <a:ext uri="{FF2B5EF4-FFF2-40B4-BE49-F238E27FC236}">
                <a16:creationId xmlns="" xmlns:a16="http://schemas.microsoft.com/office/drawing/2014/main" id="{17260672-63F8-4C01-9710-ADC871407DDB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7172325" y="5006975"/>
            <a:ext cx="1905000" cy="87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1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1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1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1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1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fld id="{25B58B61-1FFC-4278-A237-6084E4F94564}" type="slidenum">
              <a:rPr lang="en-GB" altLang="cs-CZ" sz="800">
                <a:solidFill>
                  <a:srgbClr val="020202"/>
                </a:solidFill>
                <a:cs typeface="Arial" panose="020B0604020202020204" pitchFamily="34" charset="0"/>
              </a:rPr>
              <a:pPr algn="r"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en-GB" altLang="cs-CZ" sz="800">
              <a:solidFill>
                <a:srgbClr val="020202"/>
              </a:solidFill>
              <a:cs typeface="Arial" panose="020B0604020202020204" pitchFamily="34" charset="0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411436" y="1131590"/>
            <a:ext cx="7616948" cy="293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47650" indent="-2476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542925" indent="-2936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1600"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2pPr>
            <a:lvl3pPr marL="809625" indent="-2651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1400"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3pPr>
            <a:lvl4pPr marL="1081088" indent="-26987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1200"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4pPr>
            <a:lvl5pPr marL="1352550" indent="-26987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1100"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5pPr>
            <a:lvl6pPr marL="1809750" indent="-2698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6pPr>
            <a:lvl7pPr marL="2266950" indent="-2698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7pPr>
            <a:lvl8pPr marL="2724150" indent="-2698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8pPr>
            <a:lvl9pPr marL="3181350" indent="-2698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381000" indent="-381000" algn="just">
              <a:buClr>
                <a:srgbClr val="12326E"/>
              </a:buClr>
              <a:buFontTx/>
              <a:buAutoNum type="arabicPeriod"/>
            </a:pPr>
            <a:r>
              <a:rPr lang="cs-CZ" altLang="cs-CZ" kern="0" dirty="0"/>
              <a:t>Každý pracovní úraz neprodleně ohlásit na podnikový dispečink objednatele.</a:t>
            </a:r>
          </a:p>
          <a:p>
            <a:pPr marL="381000" indent="-381000" algn="just">
              <a:buClr>
                <a:srgbClr val="12326E"/>
              </a:buClr>
              <a:buFontTx/>
              <a:buAutoNum type="arabicPeriod"/>
            </a:pPr>
            <a:r>
              <a:rPr lang="cs-CZ" altLang="cs-CZ" kern="0" dirty="0"/>
              <a:t>Každou </a:t>
            </a:r>
            <a:r>
              <a:rPr lang="cs-CZ" altLang="cs-CZ" kern="0" dirty="0" err="1"/>
              <a:t>skoronehodu</a:t>
            </a:r>
            <a:r>
              <a:rPr lang="cs-CZ" altLang="cs-CZ" kern="0" dirty="0"/>
              <a:t>, nebezpečnou situaci a nebezpečné jednání neprodleně ohlásit objednateli.</a:t>
            </a:r>
          </a:p>
          <a:p>
            <a:pPr marL="381000" indent="-381000" algn="just">
              <a:buClr>
                <a:srgbClr val="12326E"/>
              </a:buClr>
              <a:buFontTx/>
              <a:buAutoNum type="arabicPeriod"/>
            </a:pPr>
            <a:r>
              <a:rPr lang="cs-CZ" altLang="cs-CZ" kern="0" dirty="0"/>
              <a:t>Spolupracovat s objednatelem při sepisování formuláře Záznam o události nebo Záznam B. </a:t>
            </a:r>
          </a:p>
          <a:p>
            <a:pPr marL="381000" indent="-381000" algn="just">
              <a:buClr>
                <a:srgbClr val="12326E"/>
              </a:buClr>
              <a:buFontTx/>
              <a:buAutoNum type="arabicPeriod"/>
            </a:pPr>
            <a:r>
              <a:rPr lang="cs-CZ" altLang="cs-CZ" kern="0" dirty="0"/>
              <a:t>Definice jednotlivých typů incidentů a pracovních úrazů jsou uvedeny </a:t>
            </a:r>
            <a:r>
              <a:rPr lang="cs-CZ" altLang="cs-CZ" kern="0" dirty="0" err="1" smtClean="0"/>
              <a:t>na:</a:t>
            </a:r>
            <a:r>
              <a:rPr lang="cs-CZ" altLang="cs-CZ" b="1" dirty="0" err="1" smtClean="0"/>
              <a:t>https</a:t>
            </a:r>
            <a:r>
              <a:rPr lang="cs-CZ" altLang="cs-CZ" b="1" dirty="0"/>
              <a:t>://www.novahut.cz/o-spolecnosti/bezpecnost-prace/index.html</a:t>
            </a:r>
            <a:r>
              <a:rPr lang="cs-CZ" altLang="cs-CZ" kern="0" dirty="0" smtClean="0"/>
              <a:t> </a:t>
            </a:r>
            <a:r>
              <a:rPr lang="cs-CZ" altLang="cs-CZ" kern="0" dirty="0"/>
              <a:t>	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cs-CZ" altLang="cs-CZ" dirty="0"/>
              <a:t>Nové povinnosti externích zhotovitelů služeb – hlášení </a:t>
            </a:r>
            <a:br>
              <a:rPr lang="cs-CZ" altLang="cs-CZ" dirty="0"/>
            </a:br>
            <a:r>
              <a:rPr lang="cs-CZ" altLang="cs-CZ" dirty="0"/>
              <a:t>incidentů</a:t>
            </a:r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8244" y="3291830"/>
            <a:ext cx="1408162" cy="1758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397382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6">
            <a:extLst>
              <a:ext uri="{FF2B5EF4-FFF2-40B4-BE49-F238E27FC236}">
                <a16:creationId xmlns="" xmlns:a16="http://schemas.microsoft.com/office/drawing/2014/main" id="{17260672-63F8-4C01-9710-ADC871407DDB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7172325" y="5006975"/>
            <a:ext cx="1905000" cy="87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1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1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1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1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1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fld id="{25B58B61-1FFC-4278-A237-6084E4F94564}" type="slidenum">
              <a:rPr lang="en-GB" altLang="cs-CZ" sz="800">
                <a:solidFill>
                  <a:srgbClr val="020202"/>
                </a:solidFill>
                <a:cs typeface="Arial" panose="020B0604020202020204" pitchFamily="34" charset="0"/>
              </a:rPr>
              <a:pPr algn="r"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en-GB" altLang="cs-CZ" sz="800">
              <a:solidFill>
                <a:srgbClr val="020202"/>
              </a:solidFill>
              <a:cs typeface="Arial" panose="020B0604020202020204" pitchFamily="34" charset="0"/>
            </a:endParaRP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440060" y="1347614"/>
            <a:ext cx="6907807" cy="537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47650" indent="-2476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542925" indent="-2936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1600"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2pPr>
            <a:lvl3pPr marL="809625" indent="-2651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1400"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3pPr>
            <a:lvl4pPr marL="1081088" indent="-26987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1200"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4pPr>
            <a:lvl5pPr marL="1352550" indent="-26987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1100"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5pPr>
            <a:lvl6pPr marL="1809750" indent="-2698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6pPr>
            <a:lvl7pPr marL="2266950" indent="-2698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7pPr>
            <a:lvl8pPr marL="2724150" indent="-2698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8pPr>
            <a:lvl9pPr marL="3181350" indent="-2698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304800" indent="-304800" algn="just">
              <a:lnSpc>
                <a:spcPct val="80000"/>
              </a:lnSpc>
              <a:buClr>
                <a:srgbClr val="12326E"/>
              </a:buClr>
              <a:buFontTx/>
              <a:buAutoNum type="arabicPeriod"/>
            </a:pPr>
            <a:r>
              <a:rPr lang="cs-CZ" altLang="cs-CZ" kern="0" dirty="0"/>
              <a:t>Zaměstnanci vstupující do prostoru označeného bezpečnostní tabulkou „Zákaz vstupu bez dýchacího přístroje a detektoru plynu! Prostor s nebezpečím výskytu plynu!“ musí být vybaveni dýchacím přístrojem a detektorem daného plynu. Zaměstnanci vstupující do prostoru označeného bezpečnostní tabulkou „Zákaz vstupu bez detektoru plynu! Prostor s nebezpečím výskytu plynu!“ musí být vybaveni detektorem daného plynu.</a:t>
            </a:r>
          </a:p>
          <a:p>
            <a:pPr marL="304800" indent="-304800" algn="just">
              <a:lnSpc>
                <a:spcPct val="80000"/>
              </a:lnSpc>
              <a:buClr>
                <a:srgbClr val="12326E"/>
              </a:buClr>
              <a:buFontTx/>
              <a:buAutoNum type="arabicPeriod"/>
            </a:pPr>
            <a:r>
              <a:rPr lang="cs-CZ" altLang="cs-CZ" kern="0" dirty="0"/>
              <a:t>Prokazatelné seznámení svých zaměstnanců a případné subdodavatele s Metodickou pomůckou BP č. 6 – Používání, kontrola provozuschopnosti detektorů plynů a postup měření ovzduší.</a:t>
            </a:r>
          </a:p>
          <a:p>
            <a:pPr marL="304800" indent="-304800" algn="just">
              <a:lnSpc>
                <a:spcPct val="80000"/>
              </a:lnSpc>
              <a:buClr>
                <a:srgbClr val="12326E"/>
              </a:buClr>
              <a:buFontTx/>
              <a:buAutoNum type="arabicPeriod"/>
            </a:pPr>
            <a:r>
              <a:rPr lang="cs-CZ" altLang="cs-CZ" kern="0" dirty="0"/>
              <a:t>Pro kontrolu provedení tohoto seznámení vést a na vyzvání předkládat objednatelem určené osobě, zodpovědné za převzetí díla vyplněný a příslušnými zaměstnanci podepsaný evidenční formulář.</a:t>
            </a:r>
          </a:p>
          <a:p>
            <a:pPr marL="304800" indent="-304800" algn="just">
              <a:lnSpc>
                <a:spcPct val="80000"/>
              </a:lnSpc>
            </a:pPr>
            <a:endParaRPr lang="cs-CZ" altLang="cs-CZ" kern="0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cs-CZ" altLang="cs-CZ" dirty="0"/>
              <a:t>Nové povinnosti externích zhotovitelů služeb – Vyhrazená technická zařízení plynová</a:t>
            </a: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889"/>
          <a:stretch/>
        </p:blipFill>
        <p:spPr bwMode="auto">
          <a:xfrm>
            <a:off x="7496175" y="1779662"/>
            <a:ext cx="1552575" cy="1845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29707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6">
            <a:extLst>
              <a:ext uri="{FF2B5EF4-FFF2-40B4-BE49-F238E27FC236}">
                <a16:creationId xmlns="" xmlns:a16="http://schemas.microsoft.com/office/drawing/2014/main" id="{17260672-63F8-4C01-9710-ADC871407DDB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7172325" y="5006975"/>
            <a:ext cx="1905000" cy="87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1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1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1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1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1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fld id="{25B58B61-1FFC-4278-A237-6084E4F94564}" type="slidenum">
              <a:rPr lang="en-GB" altLang="cs-CZ" sz="800">
                <a:solidFill>
                  <a:srgbClr val="020202"/>
                </a:solidFill>
                <a:cs typeface="Arial" panose="020B0604020202020204" pitchFamily="34" charset="0"/>
              </a:rPr>
              <a:pPr algn="r"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en-GB" altLang="cs-CZ" sz="800">
              <a:solidFill>
                <a:srgbClr val="020202"/>
              </a:solidFill>
              <a:cs typeface="Arial" panose="020B0604020202020204" pitchFamily="34" charset="0"/>
            </a:endParaRPr>
          </a:p>
        </p:txBody>
      </p:sp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/>
              <a:t>Nové povinnosti externích zhotovitelů služeb – Cyklisté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379412" y="750888"/>
            <a:ext cx="8189913" cy="1816100"/>
          </a:xfrm>
          <a:prstGeom prst="rect">
            <a:avLst/>
          </a:prstGeom>
        </p:spPr>
        <p:txBody>
          <a:bodyPr/>
          <a:lstStyle>
            <a:lvl1pPr marL="247650" indent="-2476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542925" indent="-2936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1600"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2pPr>
            <a:lvl3pPr marL="809625" indent="-2651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1400"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3pPr>
            <a:lvl4pPr marL="1081088" indent="-26987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1200"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4pPr>
            <a:lvl5pPr marL="1352550" indent="-26987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1100"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5pPr>
            <a:lvl6pPr marL="1809750" indent="-2698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6pPr>
            <a:lvl7pPr marL="2266950" indent="-2698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7pPr>
            <a:lvl8pPr marL="2724150" indent="-2698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8pPr>
            <a:lvl9pPr marL="3181350" indent="-2698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>
              <a:buClr>
                <a:srgbClr val="12326E"/>
              </a:buClr>
              <a:buFontTx/>
              <a:buNone/>
            </a:pPr>
            <a:r>
              <a:rPr lang="cs-CZ" altLang="cs-CZ" b="1" kern="0" dirty="0">
                <a:solidFill>
                  <a:srgbClr val="020202"/>
                </a:solidFill>
              </a:rPr>
              <a:t>Při jízdě na jízdním kole používat</a:t>
            </a:r>
          </a:p>
          <a:p>
            <a:pPr>
              <a:buClr>
                <a:srgbClr val="12326E"/>
              </a:buClr>
              <a:buFontTx/>
              <a:buNone/>
            </a:pPr>
            <a:r>
              <a:rPr lang="cs-CZ" altLang="cs-CZ" b="1" u="sng" kern="0" dirty="0">
                <a:solidFill>
                  <a:srgbClr val="020202"/>
                </a:solidFill>
              </a:rPr>
              <a:t>bezpečnostní prostředky</a:t>
            </a:r>
            <a:r>
              <a:rPr lang="cs-CZ" altLang="cs-CZ" b="1" kern="0" dirty="0">
                <a:solidFill>
                  <a:srgbClr val="020202"/>
                </a:solidFill>
              </a:rPr>
              <a:t>:</a:t>
            </a:r>
          </a:p>
          <a:p>
            <a:pPr>
              <a:buClr>
                <a:srgbClr val="12326E"/>
              </a:buClr>
            </a:pPr>
            <a:r>
              <a:rPr lang="cs-CZ" altLang="cs-CZ" kern="0" dirty="0">
                <a:solidFill>
                  <a:srgbClr val="020202"/>
                </a:solidFill>
              </a:rPr>
              <a:t>Ochranná pracovní, nebo cyklistická přilba s podbradní páskou</a:t>
            </a:r>
          </a:p>
          <a:p>
            <a:pPr>
              <a:buClr>
                <a:srgbClr val="12326E"/>
              </a:buClr>
            </a:pPr>
            <a:r>
              <a:rPr lang="cs-CZ" altLang="cs-CZ" kern="0" dirty="0">
                <a:solidFill>
                  <a:srgbClr val="020202"/>
                </a:solidFill>
              </a:rPr>
              <a:t>Výstražná vesta</a:t>
            </a:r>
          </a:p>
          <a:p>
            <a:pPr>
              <a:buClr>
                <a:srgbClr val="12326E"/>
              </a:buClr>
            </a:pPr>
            <a:r>
              <a:rPr lang="cs-CZ" altLang="cs-CZ" kern="0" dirty="0">
                <a:solidFill>
                  <a:srgbClr val="020202"/>
                </a:solidFill>
              </a:rPr>
              <a:t>Doporučené použití ochranných brýlí</a:t>
            </a:r>
          </a:p>
        </p:txBody>
      </p:sp>
      <p:pic>
        <p:nvPicPr>
          <p:cNvPr id="5" name="Picture 5" descr="concept_pilba556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3507" y="3919697"/>
            <a:ext cx="890587" cy="968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 descr="1boo23crep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6635" y="4047671"/>
            <a:ext cx="1489881" cy="954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7" descr="detska-vystrazna-vesta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6921" y="2658721"/>
            <a:ext cx="1146175" cy="1235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http://www.net-market.cz/pictures/products/11-uvex-helma-boss-race-white-blue-664112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4132" y="2786080"/>
            <a:ext cx="969962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738797"/>
            <a:ext cx="3092971" cy="22468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2738797"/>
            <a:ext cx="2982913" cy="22681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006627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Obdélník 3">
            <a:extLst>
              <a:ext uri="{FF2B5EF4-FFF2-40B4-BE49-F238E27FC236}">
                <a16:creationId xmlns="" xmlns:a16="http://schemas.microsoft.com/office/drawing/2014/main" id="{76138B09-8989-4D52-87A4-52033DF1EF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520" y="1923678"/>
            <a:ext cx="864096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Char char="–"/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Char char="»"/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  <a:defRPr/>
            </a:pPr>
            <a:r>
              <a:rPr lang="cs-CZ" altLang="cs-CZ" sz="44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 Light" panose="020F0302020204030204" pitchFamily="34" charset="0"/>
                <a:cs typeface="Calibri Light" panose="020F0302020204030204" pitchFamily="34" charset="0"/>
              </a:rPr>
              <a:t>Děkujeme Vám za pozornost! </a:t>
            </a:r>
            <a:endParaRPr lang="en-US" altLang="cs-CZ" sz="4400" b="1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432" b="10255"/>
          <a:stretch/>
        </p:blipFill>
        <p:spPr>
          <a:xfrm rot="20878128">
            <a:off x="6279853" y="3462780"/>
            <a:ext cx="2511457" cy="1242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446914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_wa885fp_U.7LL2bLsBkwQ"/>
</p:tagLst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ank.potx" id="{D1F822EE-1BFA-4498-8BE9-5B5B5EE4ABE6}" vid="{4B30BB83-9B27-4CBF-81C2-ED0BEED7ABCA}"/>
    </a:ext>
  </a:extLst>
</a:theme>
</file>

<file path=ppt/theme/theme2.xml><?xml version="1.0" encoding="utf-8"?>
<a:theme xmlns:a="http://schemas.openxmlformats.org/drawingml/2006/main" name="1_AM_Template8_new_1">
  <a:themeElements>
    <a:clrScheme name="Custom 1">
      <a:dk1>
        <a:srgbClr val="696969"/>
      </a:dk1>
      <a:lt1>
        <a:srgbClr val="FFFFFF"/>
      </a:lt1>
      <a:dk2>
        <a:srgbClr val="FF3700"/>
      </a:dk2>
      <a:lt2>
        <a:srgbClr val="BAC48C"/>
      </a:lt2>
      <a:accent1>
        <a:srgbClr val="DCD4C2"/>
      </a:accent1>
      <a:accent2>
        <a:srgbClr val="C5BCA4"/>
      </a:accent2>
      <a:accent3>
        <a:srgbClr val="FFFFFF"/>
      </a:accent3>
      <a:accent4>
        <a:srgbClr val="595959"/>
      </a:accent4>
      <a:accent5>
        <a:srgbClr val="EBE6DD"/>
      </a:accent5>
      <a:accent6>
        <a:srgbClr val="B2AA94"/>
      </a:accent6>
      <a:hlink>
        <a:srgbClr val="8B819E"/>
      </a:hlink>
      <a:folHlink>
        <a:srgbClr val="9DB1C9"/>
      </a:folHlink>
    </a:clrScheme>
    <a:fontScheme name="AM_Template8_new_1">
      <a:majorFont>
        <a:latin typeface="Arial"/>
        <a:ea typeface="MS PGothic"/>
        <a:cs typeface=""/>
      </a:majorFont>
      <a:minorFont>
        <a:latin typeface="Arial"/>
        <a:ea typeface="MS P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MS PGothic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MS PGothic" pitchFamily="34" charset="-128"/>
          </a:defRPr>
        </a:defPPr>
      </a:lstStyle>
    </a:lnDef>
  </a:objectDefaults>
  <a:extraClrSchemeLst>
    <a:extraClrScheme>
      <a:clrScheme name="AM_Template8_new_1 1">
        <a:dk1>
          <a:srgbClr val="696969"/>
        </a:dk1>
        <a:lt1>
          <a:srgbClr val="FFFFFF"/>
        </a:lt1>
        <a:dk2>
          <a:srgbClr val="FF3700"/>
        </a:dk2>
        <a:lt2>
          <a:srgbClr val="BAC48C"/>
        </a:lt2>
        <a:accent1>
          <a:srgbClr val="DCD4C2"/>
        </a:accent1>
        <a:accent2>
          <a:srgbClr val="C5BCA4"/>
        </a:accent2>
        <a:accent3>
          <a:srgbClr val="FFFFFF"/>
        </a:accent3>
        <a:accent4>
          <a:srgbClr val="595959"/>
        </a:accent4>
        <a:accent5>
          <a:srgbClr val="EBE6DD"/>
        </a:accent5>
        <a:accent6>
          <a:srgbClr val="B2AA94"/>
        </a:accent6>
        <a:hlink>
          <a:srgbClr val="8B819E"/>
        </a:hlink>
        <a:folHlink>
          <a:srgbClr val="9DB1C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ustom 1">
    <a:dk1>
      <a:srgbClr val="696969"/>
    </a:dk1>
    <a:lt1>
      <a:srgbClr val="FFFFFF"/>
    </a:lt1>
    <a:dk2>
      <a:srgbClr val="FF3700"/>
    </a:dk2>
    <a:lt2>
      <a:srgbClr val="BAC48C"/>
    </a:lt2>
    <a:accent1>
      <a:srgbClr val="DCD4C2"/>
    </a:accent1>
    <a:accent2>
      <a:srgbClr val="C5BCA4"/>
    </a:accent2>
    <a:accent3>
      <a:srgbClr val="FFFFFF"/>
    </a:accent3>
    <a:accent4>
      <a:srgbClr val="595959"/>
    </a:accent4>
    <a:accent5>
      <a:srgbClr val="EBE6DD"/>
    </a:accent5>
    <a:accent6>
      <a:srgbClr val="B2AA94"/>
    </a:accent6>
    <a:hlink>
      <a:srgbClr val="8B819E"/>
    </a:hlink>
    <a:folHlink>
      <a:srgbClr val="9DB1C9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12659</TotalTime>
  <Words>148</Words>
  <Application>Microsoft Office PowerPoint</Application>
  <PresentationFormat>Předvádění na obrazovce (16:9)</PresentationFormat>
  <Paragraphs>39</Paragraphs>
  <Slides>8</Slides>
  <Notes>4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8</vt:i4>
      </vt:variant>
    </vt:vector>
  </HeadingPairs>
  <TitlesOfParts>
    <vt:vector size="15" baseType="lpstr">
      <vt:lpstr>MS PGothic</vt:lpstr>
      <vt:lpstr>Arial</vt:lpstr>
      <vt:lpstr>BatangChe</vt:lpstr>
      <vt:lpstr>Calibri</vt:lpstr>
      <vt:lpstr>Calibri Light</vt:lpstr>
      <vt:lpstr>Motiv Office</vt:lpstr>
      <vt:lpstr>1_AM_Template8_new_1</vt:lpstr>
      <vt:lpstr>Prezentace aplikace PowerPoint</vt:lpstr>
      <vt:lpstr>Nové povinnosti externích zhotovitelů služeb  – vedení dokumentace, analýza rizik</vt:lpstr>
      <vt:lpstr>Prezentace aplikace PowerPoint</vt:lpstr>
      <vt:lpstr>Nové povinnosti externích zhotovitelů služeb – Chemické látky                  a směsi</vt:lpstr>
      <vt:lpstr>Nové povinnosti externích zhotovitelů služeb – hlášení  incidentů</vt:lpstr>
      <vt:lpstr>Nové povinnosti externích zhotovitelů služeb – Vyhrazená technická zařízení plynová</vt:lpstr>
      <vt:lpstr>Nové povinnosti externích zhotovitelů služeb – Cyklisté</vt:lpstr>
      <vt:lpstr>Prezentace aplikace PowerPoint</vt:lpstr>
    </vt:vector>
  </TitlesOfParts>
  <Company>ArcelorMittal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Gregor, Petr</dc:creator>
  <cp:lastModifiedBy>Vltavsky, Roman</cp:lastModifiedBy>
  <cp:revision>1785</cp:revision>
  <cp:lastPrinted>2017-10-23T10:27:43Z</cp:lastPrinted>
  <dcterms:created xsi:type="dcterms:W3CDTF">2017-03-20T06:31:50Z</dcterms:created>
  <dcterms:modified xsi:type="dcterms:W3CDTF">2025-10-14T08:59:47Z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TAG2">
    <vt:lpwstr>000800663a0000000000010262500207e5000400038000</vt:lpwstr>
  </property>
</Properties>
</file>