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817" r:id="rId1"/>
    <p:sldMasterId id="2147486819" r:id="rId2"/>
  </p:sldMasterIdLst>
  <p:notesMasterIdLst>
    <p:notesMasterId r:id="rId24"/>
  </p:notesMasterIdLst>
  <p:sldIdLst>
    <p:sldId id="256" r:id="rId3"/>
    <p:sldId id="269" r:id="rId4"/>
    <p:sldId id="819" r:id="rId5"/>
    <p:sldId id="313" r:id="rId6"/>
    <p:sldId id="820" r:id="rId7"/>
    <p:sldId id="821" r:id="rId8"/>
    <p:sldId id="823" r:id="rId9"/>
    <p:sldId id="825" r:id="rId10"/>
    <p:sldId id="826" r:id="rId11"/>
    <p:sldId id="827" r:id="rId12"/>
    <p:sldId id="828" r:id="rId13"/>
    <p:sldId id="829" r:id="rId14"/>
    <p:sldId id="830" r:id="rId15"/>
    <p:sldId id="831" r:id="rId16"/>
    <p:sldId id="832" r:id="rId17"/>
    <p:sldId id="833" r:id="rId18"/>
    <p:sldId id="834" r:id="rId19"/>
    <p:sldId id="835" r:id="rId20"/>
    <p:sldId id="836" r:id="rId21"/>
    <p:sldId id="837" r:id="rId22"/>
    <p:sldId id="824" r:id="rId23"/>
  </p:sldIdLst>
  <p:sldSz cx="9144000" cy="5143500" type="screen16x9"/>
  <p:notesSz cx="6797675" cy="9926638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12326E"/>
    <a:srgbClr val="FFFFFF"/>
    <a:srgbClr val="B7BDBD"/>
    <a:srgbClr val="125288"/>
    <a:srgbClr val="008000"/>
    <a:srgbClr val="213668"/>
    <a:srgbClr val="FF6600"/>
    <a:srgbClr val="006600"/>
    <a:srgbClr val="FF6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E171933-4619-4E11-9A3F-F7608DF75F80}" styleName="Střední styl 1 – zvýraznění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7AC3CCA-C797-4891-BE02-D94E43425B78}" styleName="Styl Středně sytá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8799B23B-EC83-4686-B30A-512413B5E67A}" styleName="Světlý styl 3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D083AE6-46FA-4A59-8FB0-9F97EB10719F}" styleName="Světlý styl 3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19" autoAdjust="0"/>
    <p:restoredTop sz="95550" autoAdjust="0"/>
  </p:normalViewPr>
  <p:slideViewPr>
    <p:cSldViewPr>
      <p:cViewPr varScale="1">
        <p:scale>
          <a:sx n="107" d="100"/>
          <a:sy n="107" d="100"/>
        </p:scale>
        <p:origin x="120" y="750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="" xmlns:a16="http://schemas.microsoft.com/office/drawing/2014/main" id="{994FAD03-34C6-4889-BB2F-F713D0D8EC5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="" xmlns:a16="http://schemas.microsoft.com/office/drawing/2014/main" id="{8768B429-ADF1-41F4-9A32-365AD306753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52F6D1E9-B7EB-4B82-83C5-643DE2F0DDDD}" type="datetimeFigureOut">
              <a:rPr lang="cs-CZ"/>
              <a:pPr>
                <a:defRPr/>
              </a:pPr>
              <a:t>14.10.2025</a:t>
            </a:fld>
            <a:endParaRPr lang="cs-CZ"/>
          </a:p>
        </p:txBody>
      </p:sp>
      <p:sp>
        <p:nvSpPr>
          <p:cNvPr id="4" name="Zástupný symbol pro obrázek snímku 3">
            <a:extLst>
              <a:ext uri="{FF2B5EF4-FFF2-40B4-BE49-F238E27FC236}">
                <a16:creationId xmlns="" xmlns:a16="http://schemas.microsoft.com/office/drawing/2014/main" id="{5A426620-F10D-4A87-8132-4BACBFDDD4C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>
            <a:extLst>
              <a:ext uri="{FF2B5EF4-FFF2-40B4-BE49-F238E27FC236}">
                <a16:creationId xmlns="" xmlns:a16="http://schemas.microsoft.com/office/drawing/2014/main" id="{5CDE8564-5EED-4F87-846A-9573CD4332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/>
              <a:t>Kliknutím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="" xmlns:a16="http://schemas.microsoft.com/office/drawing/2014/main" id="{8E3AE6DC-B462-4849-BC9D-FD290566DE6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="" xmlns:a16="http://schemas.microsoft.com/office/drawing/2014/main" id="{6A25A846-6BCD-4EB3-9EA7-897525B1B6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E76E859-C01B-46CB-9FF1-BB333CFD7F2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9106744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="" xmlns:a16="http://schemas.microsoft.com/office/drawing/2014/main" id="{3B77D65A-69F3-4B1D-86A2-29DF1E181FC1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6FAA53E7-44D6-40BC-9608-B4FED33FA0FF}" type="slidenum">
              <a:rPr lang="en-GB" altLang="cs-CZ">
                <a:latin typeface="Arial" panose="020B0604020202020204" pitchFamily="34" charset="0"/>
                <a:cs typeface="Arial" panose="020B0604020202020204" pitchFamily="34" charset="0"/>
              </a:rPr>
              <a:pPr algn="r">
                <a:spcBef>
                  <a:spcPct val="0"/>
                </a:spcBef>
              </a:pPr>
              <a:t>4</a:t>
            </a:fld>
            <a:endParaRPr lang="en-GB" altLang="cs-CZ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31" name="Rectangle 2">
            <a:extLst>
              <a:ext uri="{FF2B5EF4-FFF2-40B4-BE49-F238E27FC236}">
                <a16:creationId xmlns="" xmlns:a16="http://schemas.microsoft.com/office/drawing/2014/main" id="{BC3144C9-E345-4C0B-B69F-FF2D1D65A78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2" name="Rectangle 3">
            <a:extLst>
              <a:ext uri="{FF2B5EF4-FFF2-40B4-BE49-F238E27FC236}">
                <a16:creationId xmlns="" xmlns:a16="http://schemas.microsoft.com/office/drawing/2014/main" id="{65435C5B-24EC-43FC-867D-96AED34F8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7498267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="" xmlns:a16="http://schemas.microsoft.com/office/drawing/2014/main" id="{3B77D65A-69F3-4B1D-86A2-29DF1E181FC1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6FAA53E7-44D6-40BC-9608-B4FED33FA0FF}" type="slidenum">
              <a:rPr lang="en-GB" altLang="cs-CZ">
                <a:latin typeface="Arial" panose="020B0604020202020204" pitchFamily="34" charset="0"/>
                <a:cs typeface="Arial" panose="020B0604020202020204" pitchFamily="34" charset="0"/>
              </a:rPr>
              <a:pPr algn="r">
                <a:spcBef>
                  <a:spcPct val="0"/>
                </a:spcBef>
              </a:pPr>
              <a:t>13</a:t>
            </a:fld>
            <a:endParaRPr lang="en-GB" altLang="cs-CZ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31" name="Rectangle 2">
            <a:extLst>
              <a:ext uri="{FF2B5EF4-FFF2-40B4-BE49-F238E27FC236}">
                <a16:creationId xmlns="" xmlns:a16="http://schemas.microsoft.com/office/drawing/2014/main" id="{BC3144C9-E345-4C0B-B69F-FF2D1D65A78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2" name="Rectangle 3">
            <a:extLst>
              <a:ext uri="{FF2B5EF4-FFF2-40B4-BE49-F238E27FC236}">
                <a16:creationId xmlns="" xmlns:a16="http://schemas.microsoft.com/office/drawing/2014/main" id="{65435C5B-24EC-43FC-867D-96AED34F8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4819521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="" xmlns:a16="http://schemas.microsoft.com/office/drawing/2014/main" id="{3B77D65A-69F3-4B1D-86A2-29DF1E181FC1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6FAA53E7-44D6-40BC-9608-B4FED33FA0FF}" type="slidenum">
              <a:rPr lang="en-GB" altLang="cs-CZ">
                <a:latin typeface="Arial" panose="020B0604020202020204" pitchFamily="34" charset="0"/>
                <a:cs typeface="Arial" panose="020B0604020202020204" pitchFamily="34" charset="0"/>
              </a:rPr>
              <a:pPr algn="r">
                <a:spcBef>
                  <a:spcPct val="0"/>
                </a:spcBef>
              </a:pPr>
              <a:t>14</a:t>
            </a:fld>
            <a:endParaRPr lang="en-GB" altLang="cs-CZ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31" name="Rectangle 2">
            <a:extLst>
              <a:ext uri="{FF2B5EF4-FFF2-40B4-BE49-F238E27FC236}">
                <a16:creationId xmlns="" xmlns:a16="http://schemas.microsoft.com/office/drawing/2014/main" id="{BC3144C9-E345-4C0B-B69F-FF2D1D65A78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2" name="Rectangle 3">
            <a:extLst>
              <a:ext uri="{FF2B5EF4-FFF2-40B4-BE49-F238E27FC236}">
                <a16:creationId xmlns="" xmlns:a16="http://schemas.microsoft.com/office/drawing/2014/main" id="{65435C5B-24EC-43FC-867D-96AED34F8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6351992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="" xmlns:a16="http://schemas.microsoft.com/office/drawing/2014/main" id="{3B77D65A-69F3-4B1D-86A2-29DF1E181FC1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6FAA53E7-44D6-40BC-9608-B4FED33FA0FF}" type="slidenum">
              <a:rPr lang="en-GB" altLang="cs-CZ">
                <a:latin typeface="Arial" panose="020B0604020202020204" pitchFamily="34" charset="0"/>
                <a:cs typeface="Arial" panose="020B0604020202020204" pitchFamily="34" charset="0"/>
              </a:rPr>
              <a:pPr algn="r">
                <a:spcBef>
                  <a:spcPct val="0"/>
                </a:spcBef>
              </a:pPr>
              <a:t>15</a:t>
            </a:fld>
            <a:endParaRPr lang="en-GB" altLang="cs-CZ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31" name="Rectangle 2">
            <a:extLst>
              <a:ext uri="{FF2B5EF4-FFF2-40B4-BE49-F238E27FC236}">
                <a16:creationId xmlns="" xmlns:a16="http://schemas.microsoft.com/office/drawing/2014/main" id="{BC3144C9-E345-4C0B-B69F-FF2D1D65A78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2" name="Rectangle 3">
            <a:extLst>
              <a:ext uri="{FF2B5EF4-FFF2-40B4-BE49-F238E27FC236}">
                <a16:creationId xmlns="" xmlns:a16="http://schemas.microsoft.com/office/drawing/2014/main" id="{65435C5B-24EC-43FC-867D-96AED34F8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6848341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="" xmlns:a16="http://schemas.microsoft.com/office/drawing/2014/main" id="{3B77D65A-69F3-4B1D-86A2-29DF1E181FC1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6FAA53E7-44D6-40BC-9608-B4FED33FA0FF}" type="slidenum">
              <a:rPr lang="en-GB" altLang="cs-CZ">
                <a:latin typeface="Arial" panose="020B0604020202020204" pitchFamily="34" charset="0"/>
                <a:cs typeface="Arial" panose="020B0604020202020204" pitchFamily="34" charset="0"/>
              </a:rPr>
              <a:pPr algn="r">
                <a:spcBef>
                  <a:spcPct val="0"/>
                </a:spcBef>
              </a:pPr>
              <a:t>5</a:t>
            </a:fld>
            <a:endParaRPr lang="en-GB" altLang="cs-CZ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31" name="Rectangle 2">
            <a:extLst>
              <a:ext uri="{FF2B5EF4-FFF2-40B4-BE49-F238E27FC236}">
                <a16:creationId xmlns="" xmlns:a16="http://schemas.microsoft.com/office/drawing/2014/main" id="{BC3144C9-E345-4C0B-B69F-FF2D1D65A78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2" name="Rectangle 3">
            <a:extLst>
              <a:ext uri="{FF2B5EF4-FFF2-40B4-BE49-F238E27FC236}">
                <a16:creationId xmlns="" xmlns:a16="http://schemas.microsoft.com/office/drawing/2014/main" id="{65435C5B-24EC-43FC-867D-96AED34F8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9339082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="" xmlns:a16="http://schemas.microsoft.com/office/drawing/2014/main" id="{3B77D65A-69F3-4B1D-86A2-29DF1E181FC1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6FAA53E7-44D6-40BC-9608-B4FED33FA0FF}" type="slidenum">
              <a:rPr lang="en-GB" altLang="cs-CZ">
                <a:latin typeface="Arial" panose="020B0604020202020204" pitchFamily="34" charset="0"/>
                <a:cs typeface="Arial" panose="020B0604020202020204" pitchFamily="34" charset="0"/>
              </a:rPr>
              <a:pPr algn="r">
                <a:spcBef>
                  <a:spcPct val="0"/>
                </a:spcBef>
              </a:pPr>
              <a:t>6</a:t>
            </a:fld>
            <a:endParaRPr lang="en-GB" altLang="cs-CZ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31" name="Rectangle 2">
            <a:extLst>
              <a:ext uri="{FF2B5EF4-FFF2-40B4-BE49-F238E27FC236}">
                <a16:creationId xmlns="" xmlns:a16="http://schemas.microsoft.com/office/drawing/2014/main" id="{BC3144C9-E345-4C0B-B69F-FF2D1D65A78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2" name="Rectangle 3">
            <a:extLst>
              <a:ext uri="{FF2B5EF4-FFF2-40B4-BE49-F238E27FC236}">
                <a16:creationId xmlns="" xmlns:a16="http://schemas.microsoft.com/office/drawing/2014/main" id="{65435C5B-24EC-43FC-867D-96AED34F8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618815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="" xmlns:a16="http://schemas.microsoft.com/office/drawing/2014/main" id="{3B77D65A-69F3-4B1D-86A2-29DF1E181FC1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6FAA53E7-44D6-40BC-9608-B4FED33FA0FF}" type="slidenum">
              <a:rPr lang="en-GB" altLang="cs-CZ">
                <a:latin typeface="Arial" panose="020B0604020202020204" pitchFamily="34" charset="0"/>
                <a:cs typeface="Arial" panose="020B0604020202020204" pitchFamily="34" charset="0"/>
              </a:rPr>
              <a:pPr algn="r">
                <a:spcBef>
                  <a:spcPct val="0"/>
                </a:spcBef>
              </a:pPr>
              <a:t>7</a:t>
            </a:fld>
            <a:endParaRPr lang="en-GB" altLang="cs-CZ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31" name="Rectangle 2">
            <a:extLst>
              <a:ext uri="{FF2B5EF4-FFF2-40B4-BE49-F238E27FC236}">
                <a16:creationId xmlns="" xmlns:a16="http://schemas.microsoft.com/office/drawing/2014/main" id="{BC3144C9-E345-4C0B-B69F-FF2D1D65A78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2" name="Rectangle 3">
            <a:extLst>
              <a:ext uri="{FF2B5EF4-FFF2-40B4-BE49-F238E27FC236}">
                <a16:creationId xmlns="" xmlns:a16="http://schemas.microsoft.com/office/drawing/2014/main" id="{65435C5B-24EC-43FC-867D-96AED34F8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7810401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="" xmlns:a16="http://schemas.microsoft.com/office/drawing/2014/main" id="{3B77D65A-69F3-4B1D-86A2-29DF1E181FC1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6FAA53E7-44D6-40BC-9608-B4FED33FA0FF}" type="slidenum">
              <a:rPr lang="en-GB" altLang="cs-CZ">
                <a:latin typeface="Arial" panose="020B0604020202020204" pitchFamily="34" charset="0"/>
                <a:cs typeface="Arial" panose="020B0604020202020204" pitchFamily="34" charset="0"/>
              </a:rPr>
              <a:pPr algn="r">
                <a:spcBef>
                  <a:spcPct val="0"/>
                </a:spcBef>
              </a:pPr>
              <a:t>8</a:t>
            </a:fld>
            <a:endParaRPr lang="en-GB" altLang="cs-CZ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31" name="Rectangle 2">
            <a:extLst>
              <a:ext uri="{FF2B5EF4-FFF2-40B4-BE49-F238E27FC236}">
                <a16:creationId xmlns="" xmlns:a16="http://schemas.microsoft.com/office/drawing/2014/main" id="{BC3144C9-E345-4C0B-B69F-FF2D1D65A78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2" name="Rectangle 3">
            <a:extLst>
              <a:ext uri="{FF2B5EF4-FFF2-40B4-BE49-F238E27FC236}">
                <a16:creationId xmlns="" xmlns:a16="http://schemas.microsoft.com/office/drawing/2014/main" id="{65435C5B-24EC-43FC-867D-96AED34F8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8884658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="" xmlns:a16="http://schemas.microsoft.com/office/drawing/2014/main" id="{3B77D65A-69F3-4B1D-86A2-29DF1E181FC1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6FAA53E7-44D6-40BC-9608-B4FED33FA0FF}" type="slidenum">
              <a:rPr lang="en-GB" altLang="cs-CZ">
                <a:latin typeface="Arial" panose="020B0604020202020204" pitchFamily="34" charset="0"/>
                <a:cs typeface="Arial" panose="020B0604020202020204" pitchFamily="34" charset="0"/>
              </a:rPr>
              <a:pPr algn="r">
                <a:spcBef>
                  <a:spcPct val="0"/>
                </a:spcBef>
              </a:pPr>
              <a:t>9</a:t>
            </a:fld>
            <a:endParaRPr lang="en-GB" altLang="cs-CZ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31" name="Rectangle 2">
            <a:extLst>
              <a:ext uri="{FF2B5EF4-FFF2-40B4-BE49-F238E27FC236}">
                <a16:creationId xmlns="" xmlns:a16="http://schemas.microsoft.com/office/drawing/2014/main" id="{BC3144C9-E345-4C0B-B69F-FF2D1D65A78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2" name="Rectangle 3">
            <a:extLst>
              <a:ext uri="{FF2B5EF4-FFF2-40B4-BE49-F238E27FC236}">
                <a16:creationId xmlns="" xmlns:a16="http://schemas.microsoft.com/office/drawing/2014/main" id="{65435C5B-24EC-43FC-867D-96AED34F8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2322893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="" xmlns:a16="http://schemas.microsoft.com/office/drawing/2014/main" id="{3B77D65A-69F3-4B1D-86A2-29DF1E181FC1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6FAA53E7-44D6-40BC-9608-B4FED33FA0FF}" type="slidenum">
              <a:rPr lang="en-GB" altLang="cs-CZ">
                <a:latin typeface="Arial" panose="020B0604020202020204" pitchFamily="34" charset="0"/>
                <a:cs typeface="Arial" panose="020B0604020202020204" pitchFamily="34" charset="0"/>
              </a:rPr>
              <a:pPr algn="r">
                <a:spcBef>
                  <a:spcPct val="0"/>
                </a:spcBef>
              </a:pPr>
              <a:t>10</a:t>
            </a:fld>
            <a:endParaRPr lang="en-GB" altLang="cs-CZ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31" name="Rectangle 2">
            <a:extLst>
              <a:ext uri="{FF2B5EF4-FFF2-40B4-BE49-F238E27FC236}">
                <a16:creationId xmlns="" xmlns:a16="http://schemas.microsoft.com/office/drawing/2014/main" id="{BC3144C9-E345-4C0B-B69F-FF2D1D65A78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2" name="Rectangle 3">
            <a:extLst>
              <a:ext uri="{FF2B5EF4-FFF2-40B4-BE49-F238E27FC236}">
                <a16:creationId xmlns="" xmlns:a16="http://schemas.microsoft.com/office/drawing/2014/main" id="{65435C5B-24EC-43FC-867D-96AED34F8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7331766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="" xmlns:a16="http://schemas.microsoft.com/office/drawing/2014/main" id="{3B77D65A-69F3-4B1D-86A2-29DF1E181FC1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6FAA53E7-44D6-40BC-9608-B4FED33FA0FF}" type="slidenum">
              <a:rPr lang="en-GB" altLang="cs-CZ">
                <a:latin typeface="Arial" panose="020B0604020202020204" pitchFamily="34" charset="0"/>
                <a:cs typeface="Arial" panose="020B0604020202020204" pitchFamily="34" charset="0"/>
              </a:rPr>
              <a:pPr algn="r">
                <a:spcBef>
                  <a:spcPct val="0"/>
                </a:spcBef>
              </a:pPr>
              <a:t>11</a:t>
            </a:fld>
            <a:endParaRPr lang="en-GB" altLang="cs-CZ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31" name="Rectangle 2">
            <a:extLst>
              <a:ext uri="{FF2B5EF4-FFF2-40B4-BE49-F238E27FC236}">
                <a16:creationId xmlns="" xmlns:a16="http://schemas.microsoft.com/office/drawing/2014/main" id="{BC3144C9-E345-4C0B-B69F-FF2D1D65A78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2" name="Rectangle 3">
            <a:extLst>
              <a:ext uri="{FF2B5EF4-FFF2-40B4-BE49-F238E27FC236}">
                <a16:creationId xmlns="" xmlns:a16="http://schemas.microsoft.com/office/drawing/2014/main" id="{65435C5B-24EC-43FC-867D-96AED34F8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0442365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="" xmlns:a16="http://schemas.microsoft.com/office/drawing/2014/main" id="{3B77D65A-69F3-4B1D-86A2-29DF1E181FC1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6FAA53E7-44D6-40BC-9608-B4FED33FA0FF}" type="slidenum">
              <a:rPr lang="en-GB" altLang="cs-CZ">
                <a:latin typeface="Arial" panose="020B0604020202020204" pitchFamily="34" charset="0"/>
                <a:cs typeface="Arial" panose="020B0604020202020204" pitchFamily="34" charset="0"/>
              </a:rPr>
              <a:pPr algn="r">
                <a:spcBef>
                  <a:spcPct val="0"/>
                </a:spcBef>
              </a:pPr>
              <a:t>12</a:t>
            </a:fld>
            <a:endParaRPr lang="en-GB" altLang="cs-CZ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31" name="Rectangle 2">
            <a:extLst>
              <a:ext uri="{FF2B5EF4-FFF2-40B4-BE49-F238E27FC236}">
                <a16:creationId xmlns="" xmlns:a16="http://schemas.microsoft.com/office/drawing/2014/main" id="{BC3144C9-E345-4C0B-B69F-FF2D1D65A78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2" name="Rectangle 3">
            <a:extLst>
              <a:ext uri="{FF2B5EF4-FFF2-40B4-BE49-F238E27FC236}">
                <a16:creationId xmlns="" xmlns:a16="http://schemas.microsoft.com/office/drawing/2014/main" id="{65435C5B-24EC-43FC-867D-96AED34F8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6178551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čas 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cký objekt 6">
            <a:extLst>
              <a:ext uri="{FF2B5EF4-FFF2-40B4-BE49-F238E27FC236}">
                <a16:creationId xmlns:a16="http://schemas.microsoft.com/office/drawing/2014/main" xmlns="" id="{D056206C-BA23-431D-9FC0-E48B12D3A63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l="329" r="329"/>
          <a:stretch/>
        </p:blipFill>
        <p:spPr>
          <a:xfrm>
            <a:off x="0" y="4796642"/>
            <a:ext cx="9144000" cy="346857"/>
          </a:xfrm>
          <a:prstGeom prst="rect">
            <a:avLst/>
          </a:prstGeom>
        </p:spPr>
      </p:pic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xmlns="" id="{F00A8740-F712-4600-864E-DC8C66B87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48742" y="4833148"/>
            <a:ext cx="368300" cy="273844"/>
          </a:xfrm>
        </p:spPr>
        <p:txBody>
          <a:bodyPr/>
          <a:lstStyle>
            <a:lvl1pPr>
              <a:defRPr sz="1050" b="1">
                <a:solidFill>
                  <a:srgbClr val="213668"/>
                </a:solidFill>
              </a:defRPr>
            </a:lvl1pPr>
          </a:lstStyle>
          <a:p>
            <a:fld id="{759FC3ED-2116-4DBC-A01B-6434EEE2C9DC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xmlns="" id="{453AC0C1-D1F6-47E3-94CE-EBE9A3DB49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7802" y="853733"/>
            <a:ext cx="8471587" cy="3608643"/>
          </a:xfrm>
        </p:spPr>
        <p:txBody>
          <a:bodyPr>
            <a:noAutofit/>
          </a:bodyPr>
          <a:lstStyle>
            <a:lvl1pPr>
              <a:defRPr sz="1800">
                <a:latin typeface="+mn-lt"/>
              </a:defRPr>
            </a:lvl1pPr>
            <a:lvl2pPr>
              <a:defRPr sz="1500">
                <a:latin typeface="+mn-lt"/>
              </a:defRPr>
            </a:lvl2pPr>
            <a:lvl3pPr>
              <a:defRPr sz="1350">
                <a:latin typeface="+mn-lt"/>
              </a:defRPr>
            </a:lvl3pPr>
            <a:lvl4pPr>
              <a:defRPr>
                <a:latin typeface="+mn-lt"/>
              </a:defRPr>
            </a:lvl4pPr>
            <a:lvl5pPr marL="1371600" marR="0" indent="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latin typeface="+mn-lt"/>
              </a:defRPr>
            </a:lvl5pPr>
          </a:lstStyle>
          <a:p>
            <a:pPr lvl="0"/>
            <a:r>
              <a:rPr lang="cs-CZ" noProof="0"/>
              <a:t>Po kliknutí můžete upravovat styly textu v předloze.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</p:txBody>
      </p:sp>
      <p:sp>
        <p:nvSpPr>
          <p:cNvPr id="13" name="Zástupný symbol pro zápatí 7">
            <a:extLst>
              <a:ext uri="{FF2B5EF4-FFF2-40B4-BE49-F238E27FC236}">
                <a16:creationId xmlns:a16="http://schemas.microsoft.com/office/drawing/2014/main" xmlns="" id="{67112FA0-BB78-41F8-B180-E12BD8B87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041" y="4833149"/>
            <a:ext cx="3429179" cy="273844"/>
          </a:xfrm>
        </p:spPr>
        <p:txBody>
          <a:bodyPr wrap="none" lIns="0"/>
          <a:lstStyle>
            <a:lvl1pPr algn="l">
              <a:defRPr sz="1050" b="1">
                <a:solidFill>
                  <a:srgbClr val="213668"/>
                </a:solidFill>
              </a:defRPr>
            </a:lvl1pPr>
          </a:lstStyle>
          <a:p>
            <a:r>
              <a:rPr lang="cs-CZ"/>
              <a:t>| Název prezentace | Podtitul</a:t>
            </a:r>
            <a:endParaRPr lang="cs-CZ" dirty="0"/>
          </a:p>
        </p:txBody>
      </p:sp>
      <p:sp>
        <p:nvSpPr>
          <p:cNvPr id="16" name="Nadpis 1">
            <a:extLst>
              <a:ext uri="{FF2B5EF4-FFF2-40B4-BE49-F238E27FC236}">
                <a16:creationId xmlns:a16="http://schemas.microsoft.com/office/drawing/2014/main" xmlns="" id="{E7F9F9F3-DA0C-4110-ADD5-77745D27876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7802" y="302584"/>
            <a:ext cx="7112179" cy="433466"/>
          </a:xfrm>
        </p:spPr>
        <p:txBody>
          <a:bodyPr>
            <a:noAutofit/>
          </a:bodyPr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>
                <a:solidFill>
                  <a:srgbClr val="213668"/>
                </a:solidFill>
                <a:latin typeface="+mn-lt"/>
                <a:ea typeface="BatangChe" panose="020B0503020000020004" pitchFamily="49" charset="-127"/>
              </a:defRPr>
            </a:lvl1pPr>
          </a:lstStyle>
          <a:p>
            <a:r>
              <a:rPr lang="cs-CZ" sz="3000" noProof="0" dirty="0">
                <a:solidFill>
                  <a:srgbClr val="213668"/>
                </a:solidFill>
              </a:rPr>
              <a:t>Klepnutím vložíte text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xmlns="" id="{9A7AB8E2-26A0-D0C8-1C09-F1287AA2DC0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9582" y="332426"/>
            <a:ext cx="1299806" cy="403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501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7A7A7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>
            <a:extLst>
              <a:ext uri="{FF2B5EF4-FFF2-40B4-BE49-F238E27FC236}">
                <a16:creationId xmlns="" xmlns:a16="http://schemas.microsoft.com/office/drawing/2014/main" id="{C1227B23-9944-4942-A965-9A51B075EF2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Obrázek 6">
            <a:extLst>
              <a:ext uri="{FF2B5EF4-FFF2-40B4-BE49-F238E27FC236}">
                <a16:creationId xmlns="" xmlns:a16="http://schemas.microsoft.com/office/drawing/2014/main" id="{0B21DA65-8B08-4B8D-AC45-A4BDDB1B071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88" y="1193800"/>
            <a:ext cx="9144988" cy="394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7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2123729" y="3082079"/>
            <a:ext cx="5400600" cy="236934"/>
          </a:xfrm>
        </p:spPr>
        <p:txBody>
          <a:bodyPr/>
          <a:lstStyle>
            <a:lvl1pPr marL="0" indent="0">
              <a:buFontTx/>
              <a:buNone/>
              <a:defRPr sz="2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GB" dirty="0"/>
              <a:t>Click to edit Master subtitle style</a:t>
            </a:r>
          </a:p>
        </p:txBody>
      </p:sp>
      <p:sp>
        <p:nvSpPr>
          <p:cNvPr id="5142" name="Rectangle 22"/>
          <p:cNvSpPr>
            <a:spLocks noGrp="1" noChangeArrowheads="1"/>
          </p:cNvSpPr>
          <p:nvPr>
            <p:ph type="ctrTitle"/>
          </p:nvPr>
        </p:nvSpPr>
        <p:spPr>
          <a:xfrm>
            <a:off x="2123728" y="2067694"/>
            <a:ext cx="5400601" cy="865137"/>
          </a:xfrm>
        </p:spPr>
        <p:txBody>
          <a:bodyPr anchor="t"/>
          <a:lstStyle>
            <a:lvl1pPr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cs-CZ" dirty="0"/>
              <a:t>Kliknutím lze upravit styl.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4350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xmlns="" id="{686F0908-3B11-4BDB-84E8-F907D4133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6EA8A5F7-DC54-4C9F-9340-C610B9F42B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91F7C1C3-74E0-4F51-AC27-53C627FCF4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cs-CZ">
              <a:solidFill>
                <a:prstClr val="black">
                  <a:tint val="75000"/>
                </a:prstClr>
              </a:solidFill>
              <a:latin typeface="Calibri" panose="020F0502020204030204"/>
              <a:ea typeface="+mn-ea"/>
            </a:endParaRP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2404C3BF-F674-4F96-9C1B-378BF5A553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</a:rPr>
              <a:t>| Název prezentace | Podtitul</a:t>
            </a:r>
            <a:endParaRPr lang="cs-CZ">
              <a:solidFill>
                <a:prstClr val="black">
                  <a:tint val="75000"/>
                </a:prstClr>
              </a:solidFill>
              <a:latin typeface="Calibri" panose="020F0502020204030204"/>
              <a:ea typeface="+mn-ea"/>
            </a:endParaRP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608301E9-EA9A-4A88-9297-C344E88D2A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759FC3ED-2116-4DBC-A01B-6434EEE2C9DC}" type="slidenum">
              <a:rPr lang="cs-CZ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  <a:latin typeface="Calibri" panose="020F0502020204030204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899273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818" r:id="rId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="" xmlns:a16="http://schemas.microsoft.com/office/drawing/2014/main" id="{43519AC7-0DED-4925-B419-77C59DD6C6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287338"/>
            <a:ext cx="8234362" cy="376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cs-CZ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="" xmlns:a16="http://schemas.microsoft.com/office/drawing/2014/main" id="{8191077C-B179-497B-A2CF-E0711548FF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1289050"/>
            <a:ext cx="8280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cs-CZ"/>
              <a:t>Click to edit Master text styles</a:t>
            </a:r>
          </a:p>
          <a:p>
            <a:pPr lvl="1"/>
            <a:r>
              <a:rPr lang="en-GB" altLang="cs-CZ"/>
              <a:t>Second level</a:t>
            </a:r>
          </a:p>
          <a:p>
            <a:pPr lvl="2"/>
            <a:r>
              <a:rPr lang="en-GB" altLang="cs-CZ"/>
              <a:t>Third level</a:t>
            </a:r>
          </a:p>
          <a:p>
            <a:pPr lvl="3"/>
            <a:r>
              <a:rPr lang="en-GB" altLang="cs-CZ"/>
              <a:t>Fourth level</a:t>
            </a:r>
          </a:p>
          <a:p>
            <a:pPr lvl="4"/>
            <a:r>
              <a:rPr lang="en-GB" altLang="cs-CZ"/>
              <a:t>Fifth level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="" xmlns:a16="http://schemas.microsoft.com/office/drawing/2014/main" id="{E2AF3A6F-43E4-40B6-A778-3D1822032CD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08788" y="4743450"/>
            <a:ext cx="1549400" cy="20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1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89FC10D4-88F7-4B15-B4C2-A80C9F8C4195}" type="slidenum">
              <a:rPr lang="en-GB" altLang="cs-CZ"/>
              <a:pPr>
                <a:defRPr/>
              </a:pPr>
              <a:t>‹#›</a:t>
            </a:fld>
            <a:endParaRPr lang="en-GB" altLang="cs-CZ"/>
          </a:p>
        </p:txBody>
      </p:sp>
      <p:pic>
        <p:nvPicPr>
          <p:cNvPr id="7" name="Grafický objekt 6">
            <a:extLst>
              <a:ext uri="{FF2B5EF4-FFF2-40B4-BE49-F238E27FC236}">
                <a16:creationId xmlns="" xmlns:a16="http://schemas.microsoft.com/office/drawing/2014/main" id="{AFAD0AC0-B527-4E5E-B701-ED1E1C05168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7563597" y="331456"/>
            <a:ext cx="1233128" cy="2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0085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820" r:id="rId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213668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MS PGothic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MS PGothic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MS PGothic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MS PGothic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  <a:ea typeface="MS PGothic" pitchFamily="34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  <a:ea typeface="MS PGothic" pitchFamily="34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  <a:ea typeface="MS PGothic" pitchFamily="34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  <a:ea typeface="MS PGothic" pitchFamily="34" charset="-128"/>
        </a:defRPr>
      </a:lvl9pPr>
    </p:titleStyle>
    <p:bodyStyle>
      <a:lvl1pPr marL="247650" indent="-2476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>
          <a:solidFill>
            <a:srgbClr val="000000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542925" indent="-293688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1600">
          <a:solidFill>
            <a:srgbClr val="000000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809625" indent="-265113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1400">
          <a:solidFill>
            <a:srgbClr val="000000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081088" indent="-269875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1200">
          <a:solidFill>
            <a:srgbClr val="000000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1352550" indent="-269875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»"/>
        <a:defRPr sz="1100">
          <a:solidFill>
            <a:srgbClr val="000000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1809750" indent="-269875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tx1"/>
          </a:solidFill>
          <a:latin typeface="+mn-lt"/>
          <a:ea typeface="+mn-ea"/>
        </a:defRPr>
      </a:lvl6pPr>
      <a:lvl7pPr marL="2266950" indent="-269875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tx1"/>
          </a:solidFill>
          <a:latin typeface="+mn-lt"/>
          <a:ea typeface="+mn-ea"/>
        </a:defRPr>
      </a:lvl7pPr>
      <a:lvl8pPr marL="2724150" indent="-269875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tx1"/>
          </a:solidFill>
          <a:latin typeface="+mn-lt"/>
          <a:ea typeface="+mn-ea"/>
        </a:defRPr>
      </a:lvl8pPr>
      <a:lvl9pPr marL="3181350" indent="-269875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themeOverride" Target="../theme/themeOverride1.xml"/><Relationship Id="rId6" Type="http://schemas.openxmlformats.org/officeDocument/2006/relationships/hyperlink" Target="https://ostrava.arcelormittal.com/o-spolecnosti/materialy-bozp-pro-externi-zhotovitele-sluzeb.aspx" TargetMode="External"/><Relationship Id="rId5" Type="http://schemas.openxmlformats.org/officeDocument/2006/relationships/image" Target="../media/image7.emf"/><Relationship Id="rId4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Obdélník 3">
            <a:extLst>
              <a:ext uri="{FF2B5EF4-FFF2-40B4-BE49-F238E27FC236}">
                <a16:creationId xmlns="" xmlns:a16="http://schemas.microsoft.com/office/drawing/2014/main" id="{76138B09-8989-4D52-87A4-52033DF1EF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3688" y="1184663"/>
            <a:ext cx="8640960" cy="2899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»"/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buNone/>
            </a:pPr>
            <a:r>
              <a:rPr lang="cs-CZ" altLang="cs-CZ" sz="3200" b="1" dirty="0">
                <a:solidFill>
                  <a:srgbClr val="125288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Analýza rizik na poslední chvíli </a:t>
            </a:r>
          </a:p>
          <a:p>
            <a:pPr eaLnBrk="1" hangingPunct="1">
              <a:buNone/>
            </a:pPr>
            <a:r>
              <a:rPr lang="cs-CZ" altLang="cs-CZ" sz="3200" b="1" dirty="0">
                <a:solidFill>
                  <a:srgbClr val="125288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(metoda LMRA)</a:t>
            </a:r>
          </a:p>
          <a:p>
            <a:pPr eaLnBrk="1" hangingPunct="1"/>
            <a:endParaRPr lang="cs-CZ" altLang="cs-CZ" sz="3200" b="1" dirty="0">
              <a:solidFill>
                <a:schemeClr val="bg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eaLnBrk="1" hangingPunct="1">
              <a:buNone/>
            </a:pPr>
            <a:r>
              <a:rPr lang="en-US" altLang="cs-CZ" sz="2800" b="1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Last minute risk analysis</a:t>
            </a:r>
            <a:r>
              <a:rPr lang="en-GB" altLang="cs-CZ" sz="4000" dirty="0">
                <a:solidFill>
                  <a:schemeClr val="bg1"/>
                </a:solidFill>
              </a:rPr>
              <a:t/>
            </a:r>
            <a:br>
              <a:rPr lang="en-GB" altLang="cs-CZ" sz="4000" dirty="0">
                <a:solidFill>
                  <a:schemeClr val="bg1"/>
                </a:solidFill>
              </a:rPr>
            </a:br>
            <a:endParaRPr lang="cs-CZ" altLang="cs-CZ" sz="4000" dirty="0">
              <a:solidFill>
                <a:schemeClr val="bg1"/>
              </a:solidFill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32" b="10255"/>
          <a:stretch/>
        </p:blipFill>
        <p:spPr>
          <a:xfrm rot="20878128">
            <a:off x="6279853" y="3462780"/>
            <a:ext cx="2511457" cy="124227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>
            <a:extLst>
              <a:ext uri="{FF2B5EF4-FFF2-40B4-BE49-F238E27FC236}">
                <a16:creationId xmlns="" xmlns:a16="http://schemas.microsoft.com/office/drawing/2014/main" id="{17260672-63F8-4C01-9710-ADC871407DDB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7172325" y="5006975"/>
            <a:ext cx="1905000" cy="8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fld id="{25B58B61-1FFC-4278-A237-6084E4F94564}" type="slidenum">
              <a:rPr lang="en-GB" altLang="cs-CZ" sz="800">
                <a:solidFill>
                  <a:srgbClr val="020202"/>
                </a:solidFill>
                <a:cs typeface="Arial" panose="020B0604020202020204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GB" altLang="cs-CZ" sz="800">
              <a:solidFill>
                <a:srgbClr val="020202"/>
              </a:solidFill>
              <a:cs typeface="Arial" panose="020B0604020202020204" pitchFamily="34" charset="0"/>
            </a:endParaRPr>
          </a:p>
        </p:txBody>
      </p:sp>
      <p:sp>
        <p:nvSpPr>
          <p:cNvPr id="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/>
              <a:t>Kategorie: Manipulace s břemeny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420688" y="1370013"/>
            <a:ext cx="8199437" cy="5078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Mohou se břemena bezpečně zvednout</a:t>
            </a:r>
            <a:r>
              <a:rPr lang="fr-FR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Pokud je hmotnost břemene větší, mám k dispozici správné nástroje?</a:t>
            </a:r>
            <a:r>
              <a:rPr lang="fr-FR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fr-FR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fr-FR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8025" lvl="1" indent="-3048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None/>
              <a:defRPr/>
            </a:pPr>
            <a:r>
              <a:rPr lang="cs-CZ" sz="1400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Následující otázky, které můžete využít, nejsou uvedeny v dotazníku </a:t>
            </a:r>
          </a:p>
          <a:p>
            <a:pPr marL="708025" lvl="1" indent="-3048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None/>
              <a:defRPr/>
            </a:pPr>
            <a:r>
              <a:rPr lang="cs-CZ" sz="1400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nacházejícím se v brožuře</a:t>
            </a:r>
          </a:p>
          <a:p>
            <a:pPr marL="708025" lvl="1" indent="-304800" eaLnBrk="1" hangingPunct="1">
              <a:lnSpc>
                <a:spcPct val="150000"/>
              </a:lnSpc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Víme, jak bezpečně zvedat břemena?</a:t>
            </a:r>
          </a:p>
          <a:p>
            <a:pPr marL="708025" lvl="1" indent="-304800" eaLnBrk="1" hangingPunct="1">
              <a:lnSpc>
                <a:spcPct val="150000"/>
              </a:lnSpc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Nemůže břemeno, nebo jeho část na někoho spadnout?</a:t>
            </a:r>
            <a:endParaRPr lang="fr-FR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8025" lvl="1" indent="-304800" eaLnBrk="1" hangingPunct="1">
              <a:lnSpc>
                <a:spcPct val="150000"/>
              </a:lnSpc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Lze dodržet bezpečnou </a:t>
            </a:r>
            <a:r>
              <a:rPr lang="cs-CZ" sz="1400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odstupovou</a:t>
            </a: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vzdálenost od zavěšených břemen?</a:t>
            </a:r>
            <a:endParaRPr lang="fr-FR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8025" lvl="1" indent="-304800" eaLnBrk="1" hangingPunct="1">
              <a:lnSpc>
                <a:spcPct val="150000"/>
              </a:lnSpc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Nehrozí nebezpečí střetu břemene s pevnou konstrukcí?</a:t>
            </a:r>
            <a:endParaRPr lang="fr-FR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8025" lvl="1" indent="-304800" eaLnBrk="1" hangingPunct="1">
              <a:lnSpc>
                <a:spcPct val="150000"/>
              </a:lnSpc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 zvedací zařízení v dobrém stavu a je pravidelně kontrolováno?</a:t>
            </a:r>
            <a:endParaRPr lang="fr-FR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8025" lvl="1" indent="-304800" eaLnBrk="1" hangingPunct="1">
              <a:lnSpc>
                <a:spcPct val="150000"/>
              </a:lnSpc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Má zvedací zařízení odpovídající nosnost pro manipulaci s břemenem?</a:t>
            </a:r>
            <a:r>
              <a:rPr lang="nl-BE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3642952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>
            <a:extLst>
              <a:ext uri="{FF2B5EF4-FFF2-40B4-BE49-F238E27FC236}">
                <a16:creationId xmlns="" xmlns:a16="http://schemas.microsoft.com/office/drawing/2014/main" id="{17260672-63F8-4C01-9710-ADC871407DDB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7172325" y="5006975"/>
            <a:ext cx="1905000" cy="8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fld id="{25B58B61-1FFC-4278-A237-6084E4F94564}" type="slidenum">
              <a:rPr lang="en-GB" altLang="cs-CZ" sz="800">
                <a:solidFill>
                  <a:srgbClr val="020202"/>
                </a:solidFill>
                <a:cs typeface="Arial" panose="020B0604020202020204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GB" altLang="cs-CZ" sz="800">
              <a:solidFill>
                <a:srgbClr val="020202"/>
              </a:solidFill>
              <a:cs typeface="Arial" panose="020B0604020202020204" pitchFamily="34" charset="0"/>
            </a:endParaRPr>
          </a:p>
        </p:txBody>
      </p:sp>
      <p:sp>
        <p:nvSpPr>
          <p:cNvPr id="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/>
              <a:t>Kategorie: Odpojení a zajištění agregátů - izolace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447675" y="1255713"/>
            <a:ext cx="8199438" cy="536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Pokud není zařízení odpojeno z provozu, zajištěno proti náhlému rozběhu stroje, stejně tak jeho díly a komponenty před uvedením do pohybu (týká se i izolace elektřiny, pneumatiky apod.), nesmí se s ničím manipulovat. </a:t>
            </a:r>
            <a:endParaRPr lang="fr-FR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8025" lvl="1" indent="-3048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None/>
              <a:defRPr/>
            </a:pPr>
            <a:endParaRPr lang="cs-CZ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8025" lvl="1" indent="-3048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None/>
              <a:defRPr/>
            </a:pPr>
            <a:r>
              <a:rPr lang="cs-CZ" sz="1400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Následující otázky, které můžete využít, nejsou uvedeny v dotazníku</a:t>
            </a:r>
          </a:p>
          <a:p>
            <a:pPr marL="708025" lvl="1" indent="-3048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None/>
              <a:defRPr/>
            </a:pPr>
            <a:r>
              <a:rPr lang="cs-CZ" sz="1400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nacházejícím se v brožuře</a:t>
            </a:r>
            <a:endParaRPr lang="fr-FR" sz="1400" b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8025" lvl="1" indent="-304800" eaLnBrk="1" hangingPunct="1">
              <a:lnSpc>
                <a:spcPct val="150000"/>
              </a:lnSpc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Používají se pro kola zakládací klíny?</a:t>
            </a:r>
          </a:p>
          <a:p>
            <a:pPr marL="708025" lvl="1" indent="-304800" eaLnBrk="1" hangingPunct="1">
              <a:lnSpc>
                <a:spcPct val="150000"/>
              </a:lnSpc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Jsou všechna zavěšená břemena podepřena?</a:t>
            </a:r>
          </a:p>
          <a:p>
            <a:pPr marL="708025" lvl="1" indent="-304800" eaLnBrk="1" hangingPunct="1">
              <a:lnSpc>
                <a:spcPct val="150000"/>
              </a:lnSpc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Jsou všechny pohyblivé části chráněny?</a:t>
            </a:r>
            <a:endParaRPr lang="fr-FR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8025" lvl="1" indent="-304800" eaLnBrk="1" hangingPunct="1">
              <a:lnSpc>
                <a:spcPct val="150000"/>
              </a:lnSpc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Jste si jisti tím, že bylo odpojení zařízení provedeno? </a:t>
            </a:r>
          </a:p>
          <a:p>
            <a:pPr marL="708025" lvl="1" indent="-304800" eaLnBrk="1" hangingPunct="1">
              <a:lnSpc>
                <a:spcPct val="150000"/>
              </a:lnSpc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Byl uskutečněn test?</a:t>
            </a:r>
          </a:p>
        </p:txBody>
      </p:sp>
    </p:spTree>
    <p:extLst>
      <p:ext uri="{BB962C8B-B14F-4D97-AF65-F5344CB8AC3E}">
        <p14:creationId xmlns:p14="http://schemas.microsoft.com/office/powerpoint/2010/main" val="561521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>
            <a:extLst>
              <a:ext uri="{FF2B5EF4-FFF2-40B4-BE49-F238E27FC236}">
                <a16:creationId xmlns="" xmlns:a16="http://schemas.microsoft.com/office/drawing/2014/main" id="{17260672-63F8-4C01-9710-ADC871407DDB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7172325" y="5006975"/>
            <a:ext cx="1905000" cy="8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fld id="{25B58B61-1FFC-4278-A237-6084E4F94564}" type="slidenum">
              <a:rPr lang="en-GB" altLang="cs-CZ" sz="800">
                <a:solidFill>
                  <a:srgbClr val="020202"/>
                </a:solidFill>
                <a:cs typeface="Arial" panose="020B0604020202020204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GB" altLang="cs-CZ" sz="800">
              <a:solidFill>
                <a:srgbClr val="020202"/>
              </a:solidFill>
              <a:cs typeface="Arial" panose="020B0604020202020204" pitchFamily="34" charset="0"/>
            </a:endParaRPr>
          </a:p>
        </p:txBody>
      </p:sp>
      <p:sp>
        <p:nvSpPr>
          <p:cNvPr id="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/>
              <a:t>Kategorie: Pohyb – Pády / Zakopnutí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311150" y="1295400"/>
            <a:ext cx="8485188" cy="497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 možné se zcela bezpečně přemístit směrem na místo, kde se provádí práce? </a:t>
            </a:r>
            <a:endParaRPr lang="fr-FR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Jsou chodby a komunikace volné?</a:t>
            </a:r>
            <a:endParaRPr lang="fr-FR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Nehrozí kvůli stavu povrchu nebezpečí uklouznutí/pádu?(oleje, tuky, námraza, sníh…)  </a:t>
            </a:r>
            <a:r>
              <a:rPr lang="fr-FR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fr-FR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fr-FR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8025" lvl="1" indent="-3048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None/>
              <a:defRPr/>
            </a:pPr>
            <a:r>
              <a:rPr lang="cs-CZ" sz="1400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Následující otázky, které můžete využít, nejsou uvedeny v dotazníku</a:t>
            </a:r>
          </a:p>
          <a:p>
            <a:pPr marL="708025" lvl="1" indent="-3048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None/>
              <a:defRPr/>
            </a:pPr>
            <a:r>
              <a:rPr lang="cs-CZ" sz="1400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nacházejícím se v brožuře</a:t>
            </a:r>
            <a:endParaRPr lang="fr-FR" sz="1400" b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8025" lvl="1" indent="-304800" eaLnBrk="1" hangingPunct="1">
              <a:lnSpc>
                <a:spcPct val="150000"/>
              </a:lnSpc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 pracoviště čisté?</a:t>
            </a:r>
            <a:endParaRPr lang="fr-FR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8025" lvl="1" indent="-304800" eaLnBrk="1" hangingPunct="1">
              <a:lnSpc>
                <a:spcPct val="150000"/>
              </a:lnSpc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Nemůže dojít k pádu? Kabely, překážející materiál?</a:t>
            </a:r>
            <a:endParaRPr lang="fr-FR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8025" lvl="1" indent="-304800" eaLnBrk="1" hangingPunct="1">
              <a:lnSpc>
                <a:spcPct val="150000"/>
              </a:lnSpc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 dostatečná viditelnost?</a:t>
            </a:r>
            <a:endParaRPr lang="fr-FR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8025" lvl="1" indent="-304800" eaLnBrk="1" hangingPunct="1">
              <a:lnSpc>
                <a:spcPct val="150000"/>
              </a:lnSpc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Nejsou zde věci, které by se mohly převrhnout, nahromadit?</a:t>
            </a:r>
          </a:p>
        </p:txBody>
      </p:sp>
    </p:spTree>
    <p:extLst>
      <p:ext uri="{BB962C8B-B14F-4D97-AF65-F5344CB8AC3E}">
        <p14:creationId xmlns:p14="http://schemas.microsoft.com/office/powerpoint/2010/main" val="1978050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>
            <a:extLst>
              <a:ext uri="{FF2B5EF4-FFF2-40B4-BE49-F238E27FC236}">
                <a16:creationId xmlns="" xmlns:a16="http://schemas.microsoft.com/office/drawing/2014/main" id="{17260672-63F8-4C01-9710-ADC871407DDB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7172325" y="5006975"/>
            <a:ext cx="1905000" cy="8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fld id="{25B58B61-1FFC-4278-A237-6084E4F94564}" type="slidenum">
              <a:rPr lang="en-GB" altLang="cs-CZ" sz="800">
                <a:solidFill>
                  <a:srgbClr val="020202"/>
                </a:solidFill>
                <a:cs typeface="Arial" panose="020B0604020202020204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GB" altLang="cs-CZ" sz="800">
              <a:solidFill>
                <a:srgbClr val="020202"/>
              </a:solidFill>
              <a:cs typeface="Arial" panose="020B0604020202020204" pitchFamily="34" charset="0"/>
            </a:endParaRPr>
          </a:p>
        </p:txBody>
      </p:sp>
      <p:sp>
        <p:nvSpPr>
          <p:cNvPr id="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/>
              <a:t>Kategorie: Práce ve výšce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439738" y="1233488"/>
            <a:ext cx="8299450" cy="5078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Hrozí pád?</a:t>
            </a:r>
            <a:endParaRPr lang="fr-FR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Používáte prostředky osobního zajištění pro práce ve výškách (postroj)? (hranice &gt; 1,5 m)</a:t>
            </a:r>
            <a:endParaRPr lang="fr-FR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Absolvoval jsem školení o jeho použití? </a:t>
            </a:r>
            <a:endParaRPr lang="fr-FR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Jsou v dobrém technickém stavu pracovní plošiny, lešení, žebříky apod.?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None/>
              <a:defRPr/>
            </a:pPr>
            <a:endParaRPr lang="cs-CZ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8025" lvl="1" indent="-3048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None/>
              <a:defRPr/>
            </a:pPr>
            <a:r>
              <a:rPr lang="cs-CZ" sz="1400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Následující otázky, které můžete využít, nejsou uvedeny v dotazníku</a:t>
            </a:r>
          </a:p>
          <a:p>
            <a:pPr marL="708025" lvl="1" indent="-3048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None/>
              <a:defRPr/>
            </a:pPr>
            <a:r>
              <a:rPr lang="cs-CZ" sz="1400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nacházejícím se v brožuře</a:t>
            </a:r>
            <a:endParaRPr lang="fr-FR" sz="1400" b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8025" lvl="1" indent="-304800" eaLnBrk="1" hangingPunct="1">
              <a:lnSpc>
                <a:spcPct val="150000"/>
              </a:lnSpc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Jsou bezpečné? Je zde elektrické vedení? Jsou k dispozici záchytné sítě?</a:t>
            </a:r>
            <a:endParaRPr lang="fr-FR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8025" lvl="1" indent="-304800" eaLnBrk="1" hangingPunct="1">
              <a:lnSpc>
                <a:spcPct val="150000"/>
              </a:lnSpc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Pracujete nad nebo pod sebou? Může dojít k pádu věcí?</a:t>
            </a:r>
          </a:p>
          <a:p>
            <a:pPr marL="708025" lvl="1" indent="-304800" eaLnBrk="1" hangingPunct="1">
              <a:lnSpc>
                <a:spcPct val="150000"/>
              </a:lnSpc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 pracovní prostor nadefinován na základě skutečnosti?</a:t>
            </a:r>
          </a:p>
          <a:p>
            <a:pPr marL="708025" lvl="1" indent="-304800" eaLnBrk="1" hangingPunct="1">
              <a:lnSpc>
                <a:spcPct val="150000"/>
              </a:lnSpc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 ochrana proti pádům v dobrém technickém stavu?</a:t>
            </a:r>
            <a:endParaRPr lang="fr-FR" sz="1400" b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8025" lvl="1" indent="-3048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endParaRPr lang="nl-BE" sz="1400" b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8025" lvl="1" indent="-3048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endParaRPr lang="nl-BE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5937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>
            <a:extLst>
              <a:ext uri="{FF2B5EF4-FFF2-40B4-BE49-F238E27FC236}">
                <a16:creationId xmlns="" xmlns:a16="http://schemas.microsoft.com/office/drawing/2014/main" id="{17260672-63F8-4C01-9710-ADC871407DDB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7172325" y="5006975"/>
            <a:ext cx="1905000" cy="8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fld id="{25B58B61-1FFC-4278-A237-6084E4F94564}" type="slidenum">
              <a:rPr lang="en-GB" altLang="cs-CZ" sz="800">
                <a:solidFill>
                  <a:srgbClr val="020202"/>
                </a:solidFill>
                <a:cs typeface="Arial" panose="020B0604020202020204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en-GB" altLang="cs-CZ" sz="800">
              <a:solidFill>
                <a:srgbClr val="020202"/>
              </a:solidFill>
              <a:cs typeface="Arial" panose="020B0604020202020204" pitchFamily="34" charset="0"/>
            </a:endParaRPr>
          </a:p>
        </p:txBody>
      </p:sp>
      <p:sp>
        <p:nvSpPr>
          <p:cNvPr id="1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2400" smtClean="0"/>
              <a:t>Kategorie: Komunikace s ostatními</a:t>
            </a: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515938" y="1370013"/>
            <a:ext cx="8199437" cy="503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 eaLnBrk="1" hangingPunct="1">
              <a:lnSpc>
                <a:spcPct val="150000"/>
              </a:lnSpc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Znáš všechna přítomná rizika? (nade mnou, pode mnou, kolem mne)</a:t>
            </a:r>
            <a:endParaRPr lang="fr-FR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eaLnBrk="1" hangingPunct="1">
              <a:lnSpc>
                <a:spcPct val="150000"/>
              </a:lnSpc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Jsou rizika dobře řízena?</a:t>
            </a:r>
            <a:endParaRPr lang="fr-FR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eaLnBrk="1" hangingPunct="1">
              <a:lnSpc>
                <a:spcPct val="150000"/>
              </a:lnSpc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Znají také ostatní zaměstnanci nacházející se v mém prostoru pracovní rizika?</a:t>
            </a:r>
            <a:endParaRPr lang="fr-FR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eaLnBrk="1" hangingPunct="1">
              <a:lnSpc>
                <a:spcPct val="150000"/>
              </a:lnSpc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Pokud to je nutné, je nadefinován prostor pod nebo kolem mé pracovní činnosti</a:t>
            </a:r>
            <a:r>
              <a:rPr lang="fr-FR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 marL="342900" indent="-342900" eaLnBrk="1" hangingPunct="1">
              <a:lnSpc>
                <a:spcPct val="150000"/>
              </a:lnSpc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Jsou pracovní činnosti zkoordinované?</a:t>
            </a:r>
            <a:endParaRPr lang="fr-FR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eaLnBrk="1" hangingPunct="1">
              <a:lnSpc>
                <a:spcPct val="150000"/>
              </a:lnSpc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 k dispozici pracovní povolení?</a:t>
            </a:r>
            <a:endParaRPr lang="fr-FR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eaLnBrk="1" hangingPunct="1">
              <a:lnSpc>
                <a:spcPct val="150000"/>
              </a:lnSpc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 k dispozici signalizace nebo výstražné značení?</a:t>
            </a:r>
          </a:p>
        </p:txBody>
      </p:sp>
    </p:spTree>
    <p:extLst>
      <p:ext uri="{BB962C8B-B14F-4D97-AF65-F5344CB8AC3E}">
        <p14:creationId xmlns:p14="http://schemas.microsoft.com/office/powerpoint/2010/main" val="3160224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>
            <a:extLst>
              <a:ext uri="{FF2B5EF4-FFF2-40B4-BE49-F238E27FC236}">
                <a16:creationId xmlns="" xmlns:a16="http://schemas.microsoft.com/office/drawing/2014/main" id="{17260672-63F8-4C01-9710-ADC871407DDB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7172325" y="5006975"/>
            <a:ext cx="1905000" cy="8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fld id="{25B58B61-1FFC-4278-A237-6084E4F94564}" type="slidenum">
              <a:rPr lang="en-GB" altLang="cs-CZ" sz="800">
                <a:solidFill>
                  <a:srgbClr val="020202"/>
                </a:solidFill>
                <a:cs typeface="Arial" panose="020B0604020202020204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en-GB" altLang="cs-CZ" sz="800">
              <a:solidFill>
                <a:srgbClr val="020202"/>
              </a:solidFill>
              <a:cs typeface="Arial" panose="020B0604020202020204" pitchFamily="34" charset="0"/>
            </a:endParaRPr>
          </a:p>
        </p:txBody>
      </p:sp>
      <p:sp>
        <p:nvSpPr>
          <p:cNvPr id="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2400" dirty="0" smtClean="0"/>
              <a:t>Kategorie: Doprava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420688" y="1346200"/>
            <a:ext cx="8199437" cy="510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Rizika přepravy strojního zařízení; je nutná signalizace nebo výstražné značení, abych byl chráněn před riziky provozu kolem mě?</a:t>
            </a:r>
            <a:endParaRPr lang="nl-BE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2452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BF5A5C-0D6A-411E-8A0A-5878EE09DE96}" type="slidenum">
              <a:rPr lang="en-GB" altLang="cs-CZ" smtClean="0"/>
              <a:pPr>
                <a:defRPr/>
              </a:pPr>
              <a:t>16</a:t>
            </a:fld>
            <a:endParaRPr lang="en-GB" altLang="cs-CZ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2400" smtClean="0"/>
              <a:t>Kategorie: Nebezpečí požáru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488950" y="1370013"/>
            <a:ext cx="8199438" cy="503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 eaLnBrk="1" hangingPunct="1">
              <a:lnSpc>
                <a:spcPct val="200000"/>
              </a:lnSpc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Jsou řízena rizika spojená s horkým materiálem?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Mám pro případ nepředvídaného řezání, svařování nebo broušení na pracovišti vyhotoven písemný příkaz k provádění prací se zvýšeným nebezpečím</a:t>
            </a:r>
            <a:r>
              <a:rPr lang="fr-FR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 marL="342900" indent="-342900" eaLnBrk="1" hangingPunct="1">
              <a:lnSpc>
                <a:spcPct val="200000"/>
              </a:lnSpc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Jsou písemná opatření používána?</a:t>
            </a:r>
            <a:endParaRPr lang="nl-BE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8025" lvl="1" indent="-304800" eaLnBrk="1" hangingPunct="1">
              <a:lnSpc>
                <a:spcPct val="200000"/>
              </a:lnSpc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endParaRPr lang="nl-BE" sz="12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39989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BF5A5C-0D6A-411E-8A0A-5878EE09DE96}" type="slidenum">
              <a:rPr lang="en-GB" altLang="cs-CZ" smtClean="0"/>
              <a:pPr>
                <a:defRPr/>
              </a:pPr>
              <a:t>17</a:t>
            </a:fld>
            <a:endParaRPr lang="en-GB" altLang="cs-CZ"/>
          </a:p>
        </p:txBody>
      </p:sp>
      <p:sp>
        <p:nvSpPr>
          <p:cNvPr id="7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2400" smtClean="0"/>
              <a:t>Kategorie: Školení a lidské zdroje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474663" y="1423988"/>
            <a:ext cx="8199437" cy="5110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 eaLnBrk="1" hangingPunct="1">
              <a:lnSpc>
                <a:spcPct val="200000"/>
              </a:lnSpc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Absolvoval jsem školení (mám kvalifikaci), popřípadě zkušenosti s používáním nezbytného nářadí?</a:t>
            </a:r>
            <a:endParaRPr lang="fr-FR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eaLnBrk="1" hangingPunct="1">
              <a:lnSpc>
                <a:spcPct val="200000"/>
              </a:lnSpc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Zkontroloval jsem si před začátkem práce, že mám k dispozici všechno potřebné nářadí?</a:t>
            </a:r>
          </a:p>
          <a:p>
            <a:pPr marL="342900" indent="-342900" eaLnBrk="1" hangingPunct="1">
              <a:lnSpc>
                <a:spcPct val="200000"/>
              </a:lnSpc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 nářadí v bezpečném stavu?</a:t>
            </a:r>
          </a:p>
          <a:p>
            <a:pPr marL="342900" indent="-342900" eaLnBrk="1" hangingPunct="1">
              <a:lnSpc>
                <a:spcPct val="200000"/>
              </a:lnSpc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Jsou k dispozici pro případ potřeby kontrolní štítky? </a:t>
            </a:r>
          </a:p>
        </p:txBody>
      </p:sp>
    </p:spTree>
    <p:extLst>
      <p:ext uri="{BB962C8B-B14F-4D97-AF65-F5344CB8AC3E}">
        <p14:creationId xmlns:p14="http://schemas.microsoft.com/office/powerpoint/2010/main" val="15230403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BF5A5C-0D6A-411E-8A0A-5878EE09DE96}" type="slidenum">
              <a:rPr lang="en-GB" altLang="cs-CZ" smtClean="0"/>
              <a:pPr>
                <a:defRPr/>
              </a:pPr>
              <a:t>18</a:t>
            </a:fld>
            <a:endParaRPr lang="en-GB" altLang="cs-CZ"/>
          </a:p>
        </p:txBody>
      </p:sp>
      <p:sp>
        <p:nvSpPr>
          <p:cNvPr id="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2400" dirty="0" smtClean="0"/>
              <a:t>Kategorie: Pracovní prostředí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420688" y="1370013"/>
            <a:ext cx="8199437" cy="518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42900" lvl="1" indent="-342900" eaLnBrk="1" hangingPunct="1">
              <a:spcBef>
                <a:spcPct val="75000"/>
              </a:spcBef>
              <a:buClr>
                <a:srgbClr val="12326E"/>
              </a:buClr>
              <a:buSzPct val="80000"/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Provádí se v prostorách s nebezpečím výskytu plynů zjišťování na jeho přítomnost, mám povolení a jsem proškolen pro práci v těchto prostorách, umím používat přístroje pro detekci plynů?</a:t>
            </a:r>
          </a:p>
          <a:p>
            <a:pPr marL="342900" lvl="1" indent="-342900" eaLnBrk="1" hangingPunct="1">
              <a:spcBef>
                <a:spcPct val="75000"/>
              </a:spcBef>
              <a:buClr>
                <a:srgbClr val="12326E"/>
              </a:buClr>
              <a:buSzPct val="80000"/>
              <a:buFont typeface="Wingdings" pitchFamily="2" charset="2"/>
              <a:buChar char="Ø"/>
              <a:defRPr/>
            </a:pPr>
            <a:endParaRPr lang="nl-BE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 stísněné prostory</a:t>
            </a:r>
            <a:endParaRPr lang="fr-FR" sz="1400" b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8025" lvl="1" indent="-3048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Mám nezbytná povolení?</a:t>
            </a:r>
            <a:endParaRPr lang="fr-FR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8025" lvl="1" indent="-3048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Používají se preventivní opatření?</a:t>
            </a:r>
            <a:endParaRPr lang="fr-FR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8025" lvl="1" indent="-3048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None/>
              <a:defRPr/>
            </a:pPr>
            <a:endParaRPr lang="fr-FR" sz="1400" b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8025" lvl="1" indent="-3048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None/>
              <a:defRPr/>
            </a:pPr>
            <a:r>
              <a:rPr lang="cs-CZ" sz="1400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Následující otázky, které můžete využít, nejsou uvedeny v dotazníku </a:t>
            </a:r>
          </a:p>
          <a:p>
            <a:pPr marL="708025" lvl="1" indent="-3048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None/>
              <a:defRPr/>
            </a:pPr>
            <a:r>
              <a:rPr lang="cs-CZ" sz="1400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nacházejícím se v brožuře</a:t>
            </a:r>
            <a:endParaRPr lang="fr-FR" sz="1400" b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8025" lvl="1" indent="-3048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Absolvovali jsme školení pro práci v nebezpečných prostorách?</a:t>
            </a:r>
            <a:endParaRPr lang="fr-FR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8025" lvl="1" indent="-3048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Známe předpisy týkající se používání přístrojů na detekci plynu?</a:t>
            </a:r>
          </a:p>
        </p:txBody>
      </p:sp>
    </p:spTree>
    <p:extLst>
      <p:ext uri="{BB962C8B-B14F-4D97-AF65-F5344CB8AC3E}">
        <p14:creationId xmlns:p14="http://schemas.microsoft.com/office/powerpoint/2010/main" val="36189012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BF5A5C-0D6A-411E-8A0A-5878EE09DE96}" type="slidenum">
              <a:rPr lang="en-GB" altLang="cs-CZ" smtClean="0"/>
              <a:pPr>
                <a:defRPr/>
              </a:pPr>
              <a:t>19</a:t>
            </a:fld>
            <a:endParaRPr lang="en-GB" altLang="cs-CZ"/>
          </a:p>
        </p:txBody>
      </p:sp>
      <p:sp>
        <p:nvSpPr>
          <p:cNvPr id="7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2400" smtClean="0"/>
              <a:t>Kategorie: Pocit bezpečí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420688" y="1370013"/>
            <a:ext cx="8199437" cy="518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Cítím se bezpečně?</a:t>
            </a:r>
            <a:r>
              <a:rPr lang="fr-FR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fr-FR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fr-FR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Jaké je minimální zbytkové riziko?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None/>
              <a:defRPr/>
            </a:pPr>
            <a:endParaRPr lang="cs-CZ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Jaká byla největší pracovní rizika, která byla na pracovišti před stanovením nápravných opatření.</a:t>
            </a:r>
          </a:p>
        </p:txBody>
      </p:sp>
    </p:spTree>
    <p:extLst>
      <p:ext uri="{BB962C8B-B14F-4D97-AF65-F5344CB8AC3E}">
        <p14:creationId xmlns:p14="http://schemas.microsoft.com/office/powerpoint/2010/main" val="1189505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Object 2" hidden="1">
            <a:extLst>
              <a:ext uri="{FF2B5EF4-FFF2-40B4-BE49-F238E27FC236}">
                <a16:creationId xmlns="" xmlns:a16="http://schemas.microsoft.com/office/drawing/2014/main" id="{B480EC99-77CC-49AF-94A3-580A31902CAE}"/>
              </a:ext>
            </a:extLst>
          </p:cNvPr>
          <p:cNvPicPr>
            <a:picLocks noChangeArrowheads="1"/>
          </p:cNvPicPr>
          <p:nvPr>
            <p:custDataLst>
              <p:tags r:id="rId2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" y="0"/>
            <a:ext cx="146050" cy="119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Rectangle 3" hidden="1">
            <a:extLst>
              <a:ext uri="{FF2B5EF4-FFF2-40B4-BE49-F238E27FC236}">
                <a16:creationId xmlns="" xmlns:a16="http://schemas.microsoft.com/office/drawing/2014/main" id="{63AD61CF-3E84-496A-91BA-39CC0D5A96EA}"/>
              </a:ext>
            </a:extLst>
          </p:cNvPr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0" y="0"/>
            <a:ext cx="158750" cy="119063"/>
          </a:xfrm>
          <a:prstGeom prst="rect">
            <a:avLst/>
          </a:prstGeom>
          <a:solidFill>
            <a:schemeClr val="bg1"/>
          </a:solidFill>
          <a:ln w="63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endParaRPr lang="cs-CZ" altLang="cs-CZ" sz="1400">
              <a:cs typeface="Arial" panose="020B0604020202020204" pitchFamily="34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374369" y="195486"/>
            <a:ext cx="6986587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213668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Arial" charset="0"/>
                <a:ea typeface="MS PGothic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Arial" charset="0"/>
                <a:ea typeface="MS PGothic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Arial" charset="0"/>
                <a:ea typeface="MS PGothic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2"/>
                </a:solidFill>
                <a:latin typeface="Arial" charset="0"/>
                <a:ea typeface="MS PGothic" pitchFamily="34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charset="0"/>
                <a:ea typeface="MS PGothic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charset="0"/>
                <a:ea typeface="MS PGothic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charset="0"/>
                <a:ea typeface="MS PGothic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cs-CZ" altLang="cs-CZ" kern="0" dirty="0" smtClean="0"/>
              <a:t>Zavedení této metody v </a:t>
            </a:r>
            <a:r>
              <a:rPr lang="cs-CZ" altLang="cs-CZ" kern="0" dirty="0" err="1" smtClean="0"/>
              <a:t>ArcelorMittal</a:t>
            </a:r>
            <a:r>
              <a:rPr lang="cs-CZ" altLang="cs-CZ" kern="0" dirty="0" smtClean="0"/>
              <a:t> Ostrava a.s.</a:t>
            </a:r>
            <a:endParaRPr lang="en-US" altLang="cs-CZ" kern="0" dirty="0" smtClean="0"/>
          </a:p>
        </p:txBody>
      </p:sp>
      <p:sp>
        <p:nvSpPr>
          <p:cNvPr id="9" name="TextovéPole 21"/>
          <p:cNvSpPr txBox="1">
            <a:spLocks noChangeArrowheads="1"/>
          </p:cNvSpPr>
          <p:nvPr/>
        </p:nvSpPr>
        <p:spPr bwMode="auto">
          <a:xfrm>
            <a:off x="251520" y="915566"/>
            <a:ext cx="8339137" cy="35086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32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32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32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3200">
                <a:solidFill>
                  <a:srgbClr val="0000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9pPr>
          </a:lstStyle>
          <a:p>
            <a:pPr>
              <a:buClr>
                <a:schemeClr val="tx2"/>
              </a:buClr>
              <a:buFont typeface="Wingdings" pitchFamily="2" charset="2"/>
              <a:buChar char="Ø"/>
            </a:pPr>
            <a:r>
              <a:rPr lang="cs-CZ" altLang="cs-CZ" sz="1400" dirty="0">
                <a:latin typeface="Calibri" panose="020F0502020204030204" pitchFamily="34" charset="0"/>
                <a:cs typeface="Calibri" panose="020F0502020204030204" pitchFamily="34" charset="0"/>
              </a:rPr>
              <a:t> Požadavek AM ST 014</a:t>
            </a:r>
          </a:p>
          <a:p>
            <a:pPr>
              <a:buFont typeface="Wingdings" pitchFamily="2" charset="2"/>
              <a:buChar char="Ø"/>
            </a:pPr>
            <a:endParaRPr lang="cs-CZ" altLang="cs-CZ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chemeClr val="tx2"/>
              </a:buClr>
              <a:buFont typeface="Wingdings" pitchFamily="2" charset="2"/>
              <a:buChar char="Ø"/>
            </a:pPr>
            <a:r>
              <a:rPr lang="cs-CZ" altLang="cs-CZ" sz="1400" dirty="0">
                <a:latin typeface="Calibri" panose="020F0502020204030204" pitchFamily="34" charset="0"/>
                <a:cs typeface="Calibri" panose="020F0502020204030204" pitchFamily="34" charset="0"/>
              </a:rPr>
              <a:t> Smrtelný pracovní úraz externího dodavatele na Z13 – Ocelárna ze </a:t>
            </a:r>
            <a:r>
              <a:rPr lang="cs-CZ" altLang="cs-CZ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dne 7. 3. 2012 </a:t>
            </a:r>
            <a:r>
              <a:rPr lang="cs-CZ" altLang="cs-CZ" sz="1400" dirty="0">
                <a:latin typeface="Calibri" panose="020F0502020204030204" pitchFamily="34" charset="0"/>
                <a:cs typeface="Calibri" panose="020F0502020204030204" pitchFamily="34" charset="0"/>
              </a:rPr>
              <a:t>– jedno z opatření uvedeno </a:t>
            </a:r>
            <a:r>
              <a:rPr lang="cs-CZ" altLang="cs-CZ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</a:p>
          <a:p>
            <a:pPr>
              <a:buClr>
                <a:schemeClr val="tx2"/>
              </a:buClr>
            </a:pPr>
            <a:r>
              <a:rPr lang="cs-CZ" altLang="cs-CZ" sz="1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altLang="cs-CZ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    následující</a:t>
            </a:r>
            <a:r>
              <a:rPr lang="cs-CZ" altLang="cs-CZ" sz="14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endParaRPr lang="cs-CZ" altLang="cs-CZ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ts val="300"/>
              </a:spcBef>
              <a:spcAft>
                <a:spcPts val="300"/>
              </a:spcAft>
            </a:pPr>
            <a:r>
              <a:rPr lang="cs-CZ" altLang="cs-CZ" sz="1400" i="1" dirty="0">
                <a:solidFill>
                  <a:srgbClr val="12326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„Změnit DNA zaměstnanců a subdodavatelů využitím LMRA – Last </a:t>
            </a:r>
            <a:r>
              <a:rPr lang="cs-CZ" altLang="cs-CZ" sz="1400" i="1" dirty="0" err="1">
                <a:solidFill>
                  <a:srgbClr val="12326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Minute</a:t>
            </a:r>
            <a:r>
              <a:rPr lang="cs-CZ" altLang="cs-CZ" sz="1400" i="1" dirty="0">
                <a:solidFill>
                  <a:srgbClr val="12326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</a:p>
          <a:p>
            <a:pPr eaLnBrk="1" hangingPunct="1">
              <a:spcBef>
                <a:spcPts val="300"/>
              </a:spcBef>
              <a:spcAft>
                <a:spcPts val="300"/>
              </a:spcAft>
            </a:pPr>
            <a:r>
              <a:rPr lang="cs-CZ" altLang="cs-CZ" sz="1400" i="1" dirty="0">
                <a:solidFill>
                  <a:srgbClr val="12326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Risk </a:t>
            </a:r>
            <a:r>
              <a:rPr lang="cs-CZ" altLang="cs-CZ" sz="1400" i="1" dirty="0" err="1">
                <a:solidFill>
                  <a:srgbClr val="12326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Assessment</a:t>
            </a:r>
            <a:r>
              <a:rPr lang="cs-CZ" altLang="cs-CZ" sz="1400" i="1" dirty="0">
                <a:solidFill>
                  <a:srgbClr val="12326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pl-PL" altLang="cs-CZ" sz="1400" i="1" dirty="0">
                <a:solidFill>
                  <a:srgbClr val="12326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Realizovat pilotní aplikaci na Vysokých pecích se   </a:t>
            </a:r>
          </a:p>
          <a:p>
            <a:pPr eaLnBrk="1" hangingPunct="1">
              <a:spcBef>
                <a:spcPts val="300"/>
              </a:spcBef>
              <a:spcAft>
                <a:spcPts val="300"/>
              </a:spcAft>
            </a:pPr>
            <a:r>
              <a:rPr lang="pl-PL" altLang="cs-CZ" sz="1400" i="1" dirty="0">
                <a:solidFill>
                  <a:srgbClr val="12326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společností Mrozek.”</a:t>
            </a:r>
            <a:endParaRPr lang="en-US" altLang="cs-CZ" sz="1400" i="1" dirty="0">
              <a:solidFill>
                <a:srgbClr val="12326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chemeClr val="tx2"/>
              </a:buClr>
              <a:buFont typeface="Wingdings" pitchFamily="2" charset="2"/>
              <a:buChar char="Ø"/>
            </a:pPr>
            <a:r>
              <a:rPr lang="cs-CZ" altLang="cs-CZ" sz="1400" dirty="0">
                <a:latin typeface="Calibri" panose="020F0502020204030204" pitchFamily="34" charset="0"/>
                <a:cs typeface="Calibri" panose="020F0502020204030204" pitchFamily="34" charset="0"/>
              </a:rPr>
              <a:t> Provedena fáze </a:t>
            </a:r>
            <a:r>
              <a:rPr lang="cs-CZ" altLang="cs-CZ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odzkušování</a:t>
            </a:r>
            <a:r>
              <a:rPr lang="cs-CZ" altLang="cs-CZ" sz="1400" dirty="0">
                <a:latin typeface="Calibri" panose="020F0502020204030204" pitchFamily="34" charset="0"/>
                <a:cs typeface="Calibri" panose="020F0502020204030204" pitchFamily="34" charset="0"/>
              </a:rPr>
              <a:t> → </a:t>
            </a:r>
            <a:r>
              <a:rPr lang="cs-CZ" altLang="cs-CZ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Mrozek</a:t>
            </a:r>
            <a:r>
              <a:rPr lang="cs-CZ" altLang="cs-CZ" sz="1400" dirty="0">
                <a:latin typeface="Calibri" panose="020F0502020204030204" pitchFamily="34" charset="0"/>
                <a:cs typeface="Calibri" panose="020F0502020204030204" pitchFamily="34" charset="0"/>
              </a:rPr>
              <a:t> a.s., </a:t>
            </a:r>
            <a:r>
              <a:rPr lang="cs-CZ" altLang="cs-CZ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Harsco</a:t>
            </a:r>
            <a:r>
              <a:rPr lang="cs-CZ" altLang="cs-CZ" sz="1400" dirty="0">
                <a:latin typeface="Calibri" panose="020F0502020204030204" pitchFamily="34" charset="0"/>
                <a:cs typeface="Calibri" panose="020F0502020204030204" pitchFamily="34" charset="0"/>
              </a:rPr>
              <a:t>, Ocelárna, Vysoké </a:t>
            </a:r>
            <a:r>
              <a:rPr lang="cs-CZ" altLang="cs-CZ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pece, Koksovna</a:t>
            </a:r>
            <a:endParaRPr lang="cs-CZ" altLang="cs-CZ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chemeClr val="tx2"/>
              </a:buClr>
              <a:buFont typeface="Wingdings" pitchFamily="2" charset="2"/>
              <a:buChar char="Ø"/>
            </a:pPr>
            <a:r>
              <a:rPr lang="cs-CZ" altLang="cs-CZ" sz="1400" dirty="0">
                <a:latin typeface="Calibri" panose="020F0502020204030204" pitchFamily="34" charset="0"/>
                <a:cs typeface="Calibri" panose="020F0502020204030204" pitchFamily="34" charset="0"/>
              </a:rPr>
              <a:t> Zavedeno do aktů řízení → Zakotve</a:t>
            </a:r>
            <a:r>
              <a:rPr lang="cs-CZ" altLang="cs-CZ" sz="1400" i="1" dirty="0">
                <a:latin typeface="Calibri" panose="020F0502020204030204" pitchFamily="34" charset="0"/>
                <a:cs typeface="Calibri" panose="020F0502020204030204" pitchFamily="34" charset="0"/>
              </a:rPr>
              <a:t>no</a:t>
            </a:r>
            <a:r>
              <a:rPr lang="cs-CZ" altLang="cs-CZ" sz="1400" dirty="0">
                <a:latin typeface="Calibri" panose="020F0502020204030204" pitchFamily="34" charset="0"/>
                <a:cs typeface="Calibri" panose="020F0502020204030204" pitchFamily="34" charset="0"/>
              </a:rPr>
              <a:t> v organizační směrnici </a:t>
            </a:r>
            <a:r>
              <a:rPr lang="cs-CZ" altLang="cs-CZ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bezpečnosti práce </a:t>
            </a:r>
          </a:p>
          <a:p>
            <a:pPr marL="715963" lvl="1" indent="0">
              <a:buClr>
                <a:schemeClr val="tx2"/>
              </a:buClr>
            </a:pPr>
            <a:r>
              <a:rPr lang="cs-CZ" altLang="cs-CZ" sz="1400" i="1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cs-CZ" altLang="cs-CZ" sz="14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cs-CZ" altLang="cs-CZ" sz="1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 N-0.121 </a:t>
            </a:r>
            <a:r>
              <a:rPr lang="cs-CZ" altLang="cs-CZ" sz="1400" b="1" i="1" dirty="0">
                <a:latin typeface="Calibri" panose="020F0502020204030204" pitchFamily="34" charset="0"/>
                <a:cs typeface="Calibri" panose="020F0502020204030204" pitchFamily="34" charset="0"/>
              </a:rPr>
              <a:t>– Bezpečnost </a:t>
            </a:r>
            <a:r>
              <a:rPr lang="cs-CZ" altLang="cs-CZ" sz="1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a ochrana </a:t>
            </a:r>
            <a:r>
              <a:rPr lang="cs-CZ" altLang="cs-CZ" sz="1400" b="1" i="1" dirty="0">
                <a:latin typeface="Calibri" panose="020F0502020204030204" pitchFamily="34" charset="0"/>
                <a:cs typeface="Calibri" panose="020F0502020204030204" pitchFamily="34" charset="0"/>
              </a:rPr>
              <a:t>zdraví</a:t>
            </a:r>
            <a:r>
              <a:rPr lang="cs-CZ" altLang="cs-CZ" sz="1400" dirty="0">
                <a:latin typeface="Calibri" panose="020F0502020204030204" pitchFamily="34" charset="0"/>
                <a:cs typeface="Calibri" panose="020F0502020204030204" pitchFamily="34" charset="0"/>
              </a:rPr>
              <a:t>, bod 2.7 – Analýza rizik na poslední chvíli 	</a:t>
            </a:r>
            <a:r>
              <a:rPr lang="cs-CZ" altLang="cs-CZ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	        aktuální </a:t>
            </a:r>
            <a:r>
              <a:rPr lang="cs-CZ" altLang="cs-CZ" sz="1400" dirty="0">
                <a:latin typeface="Calibri" panose="020F0502020204030204" pitchFamily="34" charset="0"/>
                <a:cs typeface="Calibri" panose="020F0502020204030204" pitchFamily="34" charset="0"/>
              </a:rPr>
              <a:t>verze na</a:t>
            </a:r>
            <a:r>
              <a:rPr lang="cs-CZ" altLang="cs-CZ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cs-CZ" altLang="cs-CZ" sz="105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altLang="cs-CZ" sz="900" dirty="0" smtClean="0">
                <a:latin typeface="Calibri" panose="020F0502020204030204" pitchFamily="34" charset="0"/>
                <a:cs typeface="Calibri" panose="020F0502020204030204" pitchFamily="34" charset="0"/>
                <a:hlinkClick r:id="rId6"/>
              </a:rPr>
              <a:t>https</a:t>
            </a:r>
            <a:r>
              <a:rPr lang="cs-CZ" altLang="cs-CZ" sz="900" dirty="0">
                <a:latin typeface="Calibri" panose="020F0502020204030204" pitchFamily="34" charset="0"/>
                <a:cs typeface="Calibri" panose="020F0502020204030204" pitchFamily="34" charset="0"/>
                <a:hlinkClick r:id="rId6"/>
              </a:rPr>
              <a:t>://</a:t>
            </a:r>
            <a:r>
              <a:rPr lang="cs-CZ" altLang="cs-CZ" sz="900" dirty="0" smtClean="0">
                <a:latin typeface="Calibri" panose="020F0502020204030204" pitchFamily="34" charset="0"/>
                <a:cs typeface="Calibri" panose="020F0502020204030204" pitchFamily="34" charset="0"/>
                <a:hlinkClick r:id="rId6"/>
              </a:rPr>
              <a:t>ostrava.arcelormittal.com/o-spolecnosti/materialy-bozp-pro-externi-zhotovitele-sluzeb.aspx</a:t>
            </a:r>
            <a:endParaRPr lang="cs-CZ" altLang="cs-CZ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altLang="cs-CZ" sz="11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cs-CZ" altLang="cs-CZ" sz="1100" dirty="0" smtClean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cs-CZ" altLang="cs-CZ" sz="11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BF5A5C-0D6A-411E-8A0A-5878EE09DE96}" type="slidenum">
              <a:rPr lang="en-GB" altLang="cs-CZ" smtClean="0"/>
              <a:pPr>
                <a:defRPr/>
              </a:pPr>
              <a:t>20</a:t>
            </a:fld>
            <a:endParaRPr lang="en-GB" altLang="cs-CZ"/>
          </a:p>
        </p:txBody>
      </p:sp>
      <p:sp>
        <p:nvSpPr>
          <p:cNvPr id="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2400" smtClean="0"/>
              <a:t>Vzorové situace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420688" y="1119188"/>
            <a:ext cx="8199437" cy="533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247650" indent="-24765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Zamyslete se předtím, než začněte pracovat! </a:t>
            </a:r>
          </a:p>
          <a:p>
            <a:pPr marL="247650" indent="-24765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Práci nezačínejte, pokud se nepřesvědčíte o vlastní bezpečnosti!</a:t>
            </a:r>
          </a:p>
          <a:p>
            <a:pPr marL="247650" indent="-24765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endParaRPr lang="fr-FR" sz="1400" b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47650" indent="-24765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Situace č. 1: </a:t>
            </a:r>
            <a:endParaRPr lang="fr-FR" sz="1400" b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42925" lvl="1" indent="-293688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Proveďte analýzu rizik na poslední chvíli, týkající se vaše práce</a:t>
            </a:r>
          </a:p>
          <a:p>
            <a:pPr marL="542925" lvl="1" indent="-293688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 každou otázku zní odpověď ANO</a:t>
            </a:r>
            <a:endParaRPr lang="cs-CZ" sz="1400" b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42925" lvl="1" indent="-293688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Můžete se pustit do práce</a:t>
            </a:r>
          </a:p>
          <a:p>
            <a:pPr marL="542925" lvl="1" indent="-293688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endParaRPr lang="fr-FR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47650" indent="-24765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Situace č. 2:</a:t>
            </a:r>
            <a:endParaRPr lang="fr-FR" sz="1400" b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42925" lvl="1" indent="-293688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Proveďte analýzu rizik na poslední chvíli, týkající se vaše práce</a:t>
            </a:r>
          </a:p>
          <a:p>
            <a:pPr marL="542925" lvl="1" indent="-293688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 jednu nebo více otázek zní odpověď NE</a:t>
            </a:r>
            <a:endParaRPr lang="cs-CZ" sz="1400" b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42925" lvl="1" indent="-293688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Práci nezačínejte a hledejte řešení</a:t>
            </a:r>
            <a:endParaRPr lang="fr-FR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42925" lvl="1" indent="-293688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Pokud nenaleznete sami řešení, promluvte si s přímým nadřízeným /bezpečnostním technikem</a:t>
            </a:r>
            <a:endParaRPr lang="fr-FR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42925" lvl="1" indent="-293688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 každou otázku zní odpověď ANO</a:t>
            </a:r>
            <a:endParaRPr lang="cs-CZ" sz="1400" b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42925" lvl="1" indent="-293688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Můžete se pustit do práce</a:t>
            </a:r>
          </a:p>
          <a:p>
            <a:pPr marL="542925" lvl="1" indent="-293688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endParaRPr lang="nl-BE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47650" indent="-24765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endParaRPr lang="nl-BE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42925" lvl="1" indent="-293688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endParaRPr lang="nl-BE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04031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Obdélník 3">
            <a:extLst>
              <a:ext uri="{FF2B5EF4-FFF2-40B4-BE49-F238E27FC236}">
                <a16:creationId xmlns="" xmlns:a16="http://schemas.microsoft.com/office/drawing/2014/main" id="{76138B09-8989-4D52-87A4-52033DF1EF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520" y="1923678"/>
            <a:ext cx="864096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Char char="–"/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2"/>
              </a:buClr>
              <a:buChar char="»"/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cs-CZ" altLang="cs-CZ" sz="44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Děkujeme Vám za pozornost! </a:t>
            </a:r>
            <a:endParaRPr lang="en-US" altLang="cs-CZ" sz="4400" b="1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32" b="10255"/>
          <a:stretch/>
        </p:blipFill>
        <p:spPr>
          <a:xfrm rot="20878128">
            <a:off x="6279853" y="3462780"/>
            <a:ext cx="2511457" cy="1242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4469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Zástupný symbol pro číslo snímku 3">
            <a:extLst>
              <a:ext uri="{FF2B5EF4-FFF2-40B4-BE49-F238E27FC236}">
                <a16:creationId xmlns="" xmlns:a16="http://schemas.microsoft.com/office/drawing/2014/main" id="{DDB32EA3-ACFC-4141-AEB1-3EA142C8FD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39775" indent="-282575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39825" indent="-225425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597025" indent="-225425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4225" indent="-225425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1425" indent="-225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68625" indent="-225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5825" indent="-225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3025" indent="-2254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EAC7290C-873C-4A2C-80F2-2754F34F89D5}" type="slidenum">
              <a:rPr lang="en-GB" altLang="cs-CZ" sz="100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pPr/>
              <a:t>3</a:t>
            </a:fld>
            <a:endParaRPr lang="en-GB" altLang="cs-CZ" sz="100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cs-CZ" dirty="0" smtClean="0"/>
              <a:t>Anal</a:t>
            </a:r>
            <a:r>
              <a:rPr lang="cs-CZ" altLang="cs-CZ" dirty="0" err="1" smtClean="0"/>
              <a:t>ýza</a:t>
            </a:r>
            <a:r>
              <a:rPr lang="cs-CZ" altLang="cs-CZ" dirty="0" smtClean="0"/>
              <a:t> rizik na poslední chvíli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31788" y="1125538"/>
            <a:ext cx="8382000" cy="523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Účel</a:t>
            </a:r>
            <a:r>
              <a:rPr lang="fr-FR" sz="1400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cs-CZ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rgbClr val="12326E"/>
              </a:buClr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Práci nezačínejte, aniž byste nestanovili rizika a nezavedli případné preventivní opatření</a:t>
            </a:r>
            <a:r>
              <a:rPr lang="cs-CZ" sz="1400" kern="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12326E"/>
              </a:buClr>
              <a:defRPr/>
            </a:pPr>
            <a:endParaRPr lang="fr-FR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Kdy musím používat</a:t>
            </a:r>
            <a:r>
              <a:rPr lang="fr-FR" sz="1400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cs-CZ" sz="1400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tuto metodu</a:t>
            </a:r>
            <a:r>
              <a:rPr lang="fr-FR" sz="1400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cs-CZ" sz="1400" b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00100" lvl="1" indent="-3429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Vždy před zahájením nerutinních prací, pro které neexistuje již standardně zpracovaná analýza rizik, např. před zahájením stavebních, montážních a udržovacích prácí, anebo při nestandardních pracovních postupech.</a:t>
            </a:r>
          </a:p>
          <a:p>
            <a:pPr marL="800100" lvl="1" indent="-3429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endParaRPr lang="cs-CZ" sz="1400" b="1" kern="0" dirty="0" smtClean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b="1" kern="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Kdo</a:t>
            </a:r>
            <a:r>
              <a:rPr lang="cs-CZ" sz="1400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r>
              <a:rPr lang="fr-FR" sz="1400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708025" lvl="1" indent="-3048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Zaměstnanci, kteří budou práci provádět</a:t>
            </a:r>
            <a:r>
              <a:rPr lang="fr-FR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fr-FR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fr-FR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Máte pochybnosti? </a:t>
            </a:r>
          </a:p>
          <a:p>
            <a:pPr marL="739775" lvl="1" indent="-3429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Spojte se se svým přímým nadřízeným nebo bezpečnostním </a:t>
            </a:r>
            <a:r>
              <a:rPr lang="cs-CZ" sz="1400" kern="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technikem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None/>
              <a:defRPr/>
            </a:pPr>
            <a:endParaRPr lang="cs-CZ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Nezačínejte práci, dokud nebudou přijata preventivní opatření! </a:t>
            </a:r>
            <a:r>
              <a:rPr lang="fr-FR" sz="1400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endParaRPr lang="nl-BE" sz="1400" b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8025" lvl="1" indent="-304800" eaLnBrk="1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Ø"/>
              <a:defRPr/>
            </a:pPr>
            <a:endParaRPr lang="nl-BE" sz="1200" kern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>
            <a:extLst>
              <a:ext uri="{FF2B5EF4-FFF2-40B4-BE49-F238E27FC236}">
                <a16:creationId xmlns="" xmlns:a16="http://schemas.microsoft.com/office/drawing/2014/main" id="{17260672-63F8-4C01-9710-ADC871407DDB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7172325" y="5006975"/>
            <a:ext cx="1905000" cy="8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fld id="{25B58B61-1FFC-4278-A237-6084E4F94564}" type="slidenum">
              <a:rPr lang="en-GB" altLang="cs-CZ" sz="800">
                <a:solidFill>
                  <a:srgbClr val="020202"/>
                </a:solidFill>
                <a:cs typeface="Arial" panose="020B0604020202020204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GB" altLang="cs-CZ" sz="800">
              <a:solidFill>
                <a:srgbClr val="020202"/>
              </a:solidFill>
              <a:cs typeface="Arial" panose="020B0604020202020204" pitchFamily="34" charset="0"/>
            </a:endParaRP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cs-CZ" dirty="0" smtClean="0"/>
              <a:t>Anal</a:t>
            </a:r>
            <a:r>
              <a:rPr lang="cs-CZ" altLang="cs-CZ" dirty="0" err="1" smtClean="0"/>
              <a:t>ýza</a:t>
            </a:r>
            <a:r>
              <a:rPr lang="cs-CZ" altLang="cs-CZ" dirty="0" smtClean="0"/>
              <a:t> rizik na poslední chvíli</a:t>
            </a:r>
          </a:p>
        </p:txBody>
      </p:sp>
      <p:sp>
        <p:nvSpPr>
          <p:cNvPr id="12" name="Rectangle 4"/>
          <p:cNvSpPr txBox="1">
            <a:spLocks noChangeArrowheads="1"/>
          </p:cNvSpPr>
          <p:nvPr/>
        </p:nvSpPr>
        <p:spPr bwMode="auto">
          <a:xfrm>
            <a:off x="383007" y="987574"/>
            <a:ext cx="8199438" cy="529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247650" indent="-24765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Před zahájením práce vyčkejte cca </a:t>
            </a:r>
            <a:r>
              <a:rPr lang="fr-FR" sz="1400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 minut</a:t>
            </a:r>
            <a:r>
              <a:rPr lang="cs-CZ" sz="1400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</a:p>
          <a:p>
            <a:pPr marL="247650" indent="-24765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endParaRPr lang="cs-CZ" sz="1400" b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47650" indent="-24765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 chvilku se zastavte a rozhlédněte se:</a:t>
            </a:r>
          </a:p>
          <a:p>
            <a:pPr marL="542925" lvl="1" indent="-293688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Směrem nahoru.</a:t>
            </a:r>
          </a:p>
          <a:p>
            <a:pPr marL="542925" lvl="1" indent="-293688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Směrem dolů.</a:t>
            </a:r>
          </a:p>
          <a:p>
            <a:pPr marL="542925" lvl="1" indent="-293688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Kolem sebe.</a:t>
            </a:r>
          </a:p>
          <a:p>
            <a:pPr marL="542925" lvl="1" indent="-293688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Jsou přístupové cesty v pořádku</a:t>
            </a:r>
            <a:r>
              <a:rPr lang="fr-FR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cs-CZ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42925" lvl="1" indent="-293688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 nářadí v pořádku</a:t>
            </a:r>
            <a:r>
              <a:rPr lang="fr-FR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cs-CZ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42925" lvl="1" indent="-293688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 vše týkající se práce v pořádku</a:t>
            </a:r>
            <a:r>
              <a:rPr lang="fr-FR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cs-CZ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42925" lvl="1" indent="-293688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 osvětlení v pořádku?</a:t>
            </a:r>
          </a:p>
          <a:p>
            <a:pPr marL="542925" lvl="1" indent="-293688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endParaRPr lang="cs-CZ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47650" indent="-24765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Položte si následující otázky: </a:t>
            </a:r>
          </a:p>
          <a:p>
            <a:pPr marL="542925" lvl="1" indent="-293688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Jak bych si mohl ublížit?</a:t>
            </a:r>
          </a:p>
          <a:p>
            <a:pPr marL="542925" lvl="1" indent="-293688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Jak bych mohl zranit ostatní</a:t>
            </a:r>
            <a:r>
              <a:rPr lang="fr-FR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cs-CZ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42925" lvl="1" indent="-293688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Používám předepsané OOPP</a:t>
            </a:r>
            <a:r>
              <a:rPr lang="fr-FR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cs-CZ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42925" lvl="1" indent="-293688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fr-FR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</a:t>
            </a: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sem k této práci dostatečně kompetentní</a:t>
            </a:r>
            <a:r>
              <a:rPr lang="fr-FR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>
            <a:extLst>
              <a:ext uri="{FF2B5EF4-FFF2-40B4-BE49-F238E27FC236}">
                <a16:creationId xmlns="" xmlns:a16="http://schemas.microsoft.com/office/drawing/2014/main" id="{17260672-63F8-4C01-9710-ADC871407DDB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7172325" y="5006975"/>
            <a:ext cx="1905000" cy="8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fld id="{25B58B61-1FFC-4278-A237-6084E4F94564}" type="slidenum">
              <a:rPr lang="en-GB" altLang="cs-CZ" sz="800">
                <a:solidFill>
                  <a:srgbClr val="020202"/>
                </a:solidFill>
                <a:cs typeface="Arial" panose="020B0604020202020204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GB" altLang="cs-CZ" sz="800">
              <a:solidFill>
                <a:srgbClr val="020202"/>
              </a:solidFill>
              <a:cs typeface="Arial" panose="020B0604020202020204" pitchFamily="34" charset="0"/>
            </a:endParaRP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5530850" y="1125538"/>
            <a:ext cx="4683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32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32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32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3200">
                <a:solidFill>
                  <a:srgbClr val="0000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fr-CH" altLang="cs-CZ" sz="1800">
                <a:solidFill>
                  <a:schemeClr val="bg1"/>
                </a:solidFill>
              </a:rPr>
              <a:t>(</a:t>
            </a:r>
            <a:r>
              <a:rPr lang="cs-CZ" altLang="cs-CZ" sz="1800">
                <a:solidFill>
                  <a:schemeClr val="bg1"/>
                </a:solidFill>
              </a:rPr>
              <a:t>2</a:t>
            </a:r>
            <a:r>
              <a:rPr lang="fr-CH" altLang="cs-CZ" sz="1800">
                <a:solidFill>
                  <a:schemeClr val="bg1"/>
                </a:solidFill>
              </a:rPr>
              <a:t>)</a:t>
            </a:r>
            <a:endParaRPr lang="en-US" altLang="cs-CZ" sz="1800">
              <a:solidFill>
                <a:schemeClr val="bg1"/>
              </a:solidFill>
            </a:endParaRPr>
          </a:p>
        </p:txBody>
      </p:sp>
      <p:sp>
        <p:nvSpPr>
          <p:cNvPr id="8" name="Rectangle 2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dirty="0" smtClean="0"/>
              <a:t>Proces</a:t>
            </a: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490538" y="1147763"/>
            <a:ext cx="8242300" cy="338554"/>
          </a:xfrm>
          <a:prstGeom prst="rect">
            <a:avLst/>
          </a:prstGeom>
          <a:solidFill>
            <a:schemeClr val="accent3">
              <a:lumMod val="85000"/>
            </a:schemeClr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32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32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32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32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3200">
                <a:solidFill>
                  <a:srgbClr val="0000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cs-CZ" altLang="cs-CZ" sz="1600" b="1" dirty="0">
                <a:latin typeface="Calibri" panose="020F0502020204030204" pitchFamily="34" charset="0"/>
                <a:cs typeface="Calibri" panose="020F0502020204030204" pitchFamily="34" charset="0"/>
              </a:rPr>
              <a:t>PŘED ZAHÁJENÍM PRÁCE VYČKEJTE 2 MINUTY</a:t>
            </a:r>
            <a:endParaRPr lang="cs-CZ" altLang="cs-CZ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489957" y="1789740"/>
            <a:ext cx="8242300" cy="338554"/>
          </a:xfrm>
          <a:prstGeom prst="rect">
            <a:avLst/>
          </a:prstGeom>
          <a:solidFill>
            <a:schemeClr val="accent3">
              <a:lumMod val="85000"/>
            </a:schemeClr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32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32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32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32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3200">
                <a:solidFill>
                  <a:srgbClr val="0000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cs-CZ" altLang="cs-CZ" sz="1600" b="1" dirty="0">
                <a:latin typeface="Calibri" panose="020F0502020204030204" pitchFamily="34" charset="0"/>
                <a:cs typeface="Calibri" panose="020F0502020204030204" pitchFamily="34" charset="0"/>
              </a:rPr>
              <a:t>HOVOŘTE S KOLEGY O PRÁCI A ZAMYSLETE SE NAD MOŽNÝMI RIZIKY</a:t>
            </a:r>
            <a:endParaRPr lang="cs-CZ" altLang="cs-CZ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495513" y="2407391"/>
            <a:ext cx="8242300" cy="584775"/>
          </a:xfrm>
          <a:prstGeom prst="rect">
            <a:avLst/>
          </a:prstGeom>
          <a:solidFill>
            <a:schemeClr val="accent3">
              <a:lumMod val="85000"/>
            </a:schemeClr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32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32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32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32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3200">
                <a:solidFill>
                  <a:srgbClr val="0000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cs-CZ" altLang="cs-CZ" sz="1600" b="1" dirty="0">
                <a:latin typeface="Calibri" panose="020F0502020204030204" pitchFamily="34" charset="0"/>
                <a:cs typeface="Calibri" panose="020F0502020204030204" pitchFamily="34" charset="0"/>
              </a:rPr>
              <a:t>ZODPOVĚZTE OTÁZKY A OZNAČTE SPRÁVNOU ODPOVĚĎ TÝKAJÍCÍ SE PRÁCE. POKUD BUDOU VŠECHNY ODPOVĚDI ANO: „START”, POKUD BUDE JEDNA NEBO VÍCE ODPOVĚDÍ NE: „STOP”</a:t>
            </a:r>
            <a:endParaRPr lang="cs-CZ" altLang="cs-CZ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477257" y="3265730"/>
            <a:ext cx="8278813" cy="338554"/>
          </a:xfrm>
          <a:prstGeom prst="rect">
            <a:avLst/>
          </a:prstGeom>
          <a:solidFill>
            <a:schemeClr val="accent3">
              <a:lumMod val="85000"/>
            </a:schemeClr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32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32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32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32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3200">
                <a:solidFill>
                  <a:srgbClr val="0000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cs-CZ" altLang="cs-CZ" sz="1600" b="1" dirty="0">
                <a:latin typeface="Calibri" panose="020F0502020204030204" pitchFamily="34" charset="0"/>
                <a:cs typeface="Calibri" panose="020F0502020204030204" pitchFamily="34" charset="0"/>
              </a:rPr>
              <a:t>POKUD SE „STOP” TÝKÁ MOŽNOSTI NĚCO ZMĚNIT, SITUACI ZMĚŇTE A POTÉ „START”</a:t>
            </a:r>
            <a:endParaRPr lang="en-GB" altLang="cs-CZ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81013" y="3846572"/>
            <a:ext cx="8242300" cy="584775"/>
          </a:xfrm>
          <a:prstGeom prst="rect">
            <a:avLst/>
          </a:prstGeom>
          <a:solidFill>
            <a:schemeClr val="accent3">
              <a:lumMod val="85000"/>
            </a:schemeClr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32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32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32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32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3200">
                <a:solidFill>
                  <a:srgbClr val="0000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cs-CZ" altLang="cs-CZ" sz="1600" b="1">
                <a:latin typeface="Calibri" panose="020F0502020204030204" pitchFamily="34" charset="0"/>
                <a:cs typeface="Calibri" panose="020F0502020204030204" pitchFamily="34" charset="0"/>
              </a:rPr>
              <a:t>POKUD NEMÁTE PROSTŘEDKY NEBO NÁPADY, JAK PROVÉST ZMĚNU SITUACE, PROJEDNEJTE TUTO ZÁLEŽITOST S SVÝM NADŘÍZENÝM / BEZPEČNOSTNÍM TECHNIKEM </a:t>
            </a:r>
            <a:endParaRPr lang="en-GB" altLang="cs-CZ" sz="1600" b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AutoShape 9"/>
          <p:cNvSpPr>
            <a:spLocks noChangeArrowheads="1"/>
          </p:cNvSpPr>
          <p:nvPr/>
        </p:nvSpPr>
        <p:spPr bwMode="auto">
          <a:xfrm>
            <a:off x="4215319" y="1553256"/>
            <a:ext cx="787400" cy="190500"/>
          </a:xfrm>
          <a:prstGeom prst="downArrow">
            <a:avLst>
              <a:gd name="adj1" fmla="val 50000"/>
              <a:gd name="adj2" fmla="val 77500"/>
            </a:avLst>
          </a:prstGeom>
          <a:solidFill>
            <a:srgbClr val="12326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 sz="1800"/>
          </a:p>
        </p:txBody>
      </p:sp>
      <p:sp>
        <p:nvSpPr>
          <p:cNvPr id="15" name="AutoShape 10"/>
          <p:cNvSpPr>
            <a:spLocks noChangeArrowheads="1"/>
          </p:cNvSpPr>
          <p:nvPr/>
        </p:nvSpPr>
        <p:spPr bwMode="auto">
          <a:xfrm>
            <a:off x="4232275" y="2169047"/>
            <a:ext cx="787400" cy="190500"/>
          </a:xfrm>
          <a:prstGeom prst="downArrow">
            <a:avLst>
              <a:gd name="adj1" fmla="val 50000"/>
              <a:gd name="adj2" fmla="val 77500"/>
            </a:avLst>
          </a:prstGeom>
          <a:solidFill>
            <a:srgbClr val="12326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 sz="1800"/>
          </a:p>
        </p:txBody>
      </p:sp>
      <p:sp>
        <p:nvSpPr>
          <p:cNvPr id="16" name="AutoShape 11"/>
          <p:cNvSpPr>
            <a:spLocks noChangeArrowheads="1"/>
          </p:cNvSpPr>
          <p:nvPr/>
        </p:nvSpPr>
        <p:spPr bwMode="auto">
          <a:xfrm>
            <a:off x="4239578" y="3033698"/>
            <a:ext cx="787400" cy="190500"/>
          </a:xfrm>
          <a:prstGeom prst="downArrow">
            <a:avLst>
              <a:gd name="adj1" fmla="val 50000"/>
              <a:gd name="adj2" fmla="val 77500"/>
            </a:avLst>
          </a:prstGeom>
          <a:solidFill>
            <a:srgbClr val="12326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 sz="1800"/>
          </a:p>
        </p:txBody>
      </p:sp>
      <p:sp>
        <p:nvSpPr>
          <p:cNvPr id="17" name="AutoShape 12"/>
          <p:cNvSpPr>
            <a:spLocks noChangeArrowheads="1"/>
          </p:cNvSpPr>
          <p:nvPr/>
        </p:nvSpPr>
        <p:spPr bwMode="auto">
          <a:xfrm>
            <a:off x="4239578" y="3622374"/>
            <a:ext cx="787400" cy="190500"/>
          </a:xfrm>
          <a:prstGeom prst="downArrow">
            <a:avLst>
              <a:gd name="adj1" fmla="val 50000"/>
              <a:gd name="adj2" fmla="val 77500"/>
            </a:avLst>
          </a:prstGeom>
          <a:solidFill>
            <a:srgbClr val="12326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 sz="1800"/>
          </a:p>
        </p:txBody>
      </p:sp>
      <p:sp>
        <p:nvSpPr>
          <p:cNvPr id="18" name="AutoShape 13"/>
          <p:cNvSpPr>
            <a:spLocks noChangeArrowheads="1"/>
          </p:cNvSpPr>
          <p:nvPr/>
        </p:nvSpPr>
        <p:spPr bwMode="auto">
          <a:xfrm>
            <a:off x="4161631" y="4483135"/>
            <a:ext cx="787400" cy="190500"/>
          </a:xfrm>
          <a:prstGeom prst="downArrow">
            <a:avLst>
              <a:gd name="adj1" fmla="val 50000"/>
              <a:gd name="adj2" fmla="val 77500"/>
            </a:avLst>
          </a:prstGeom>
          <a:solidFill>
            <a:srgbClr val="12326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 sz="1800"/>
          </a:p>
        </p:txBody>
      </p:sp>
      <p:sp>
        <p:nvSpPr>
          <p:cNvPr id="19" name="Text Box 8"/>
          <p:cNvSpPr txBox="1">
            <a:spLocks noChangeArrowheads="1"/>
          </p:cNvSpPr>
          <p:nvPr/>
        </p:nvSpPr>
        <p:spPr bwMode="auto">
          <a:xfrm>
            <a:off x="461382" y="4698129"/>
            <a:ext cx="8270875" cy="338554"/>
          </a:xfrm>
          <a:prstGeom prst="rect">
            <a:avLst/>
          </a:prstGeom>
          <a:solidFill>
            <a:schemeClr val="accent3">
              <a:lumMod val="85000"/>
            </a:schemeClr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32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32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32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32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3200">
                <a:solidFill>
                  <a:srgbClr val="0000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cs-CZ" altLang="cs-CZ" sz="1600" b="1">
                <a:latin typeface="Calibri" panose="020F0502020204030204" pitchFamily="34" charset="0"/>
                <a:cs typeface="Calibri" panose="020F0502020204030204" pitchFamily="34" charset="0"/>
              </a:rPr>
              <a:t>POKUD BUDOU VŠECHNY ODPOVĚDI ANO,… ZAČNĚTE</a:t>
            </a:r>
            <a:endParaRPr lang="cs-CZ" altLang="cs-CZ" sz="1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9738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>
            <a:extLst>
              <a:ext uri="{FF2B5EF4-FFF2-40B4-BE49-F238E27FC236}">
                <a16:creationId xmlns="" xmlns:a16="http://schemas.microsoft.com/office/drawing/2014/main" id="{17260672-63F8-4C01-9710-ADC871407DDB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7172325" y="5006975"/>
            <a:ext cx="1905000" cy="8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fld id="{25B58B61-1FFC-4278-A237-6084E4F94564}" type="slidenum">
              <a:rPr lang="en-GB" altLang="cs-CZ" sz="800">
                <a:solidFill>
                  <a:srgbClr val="020202"/>
                </a:solidFill>
                <a:cs typeface="Arial" panose="020B0604020202020204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GB" altLang="cs-CZ" sz="800">
              <a:solidFill>
                <a:srgbClr val="020202"/>
              </a:solidFill>
              <a:cs typeface="Arial" panose="020B0604020202020204" pitchFamily="34" charset="0"/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dirty="0" smtClean="0"/>
              <a:t>Dotazník</a:t>
            </a:r>
          </a:p>
        </p:txBody>
      </p:sp>
      <p:sp>
        <p:nvSpPr>
          <p:cNvPr id="8" name="Rectangle 13"/>
          <p:cNvSpPr txBox="1">
            <a:spLocks noChangeArrowheads="1"/>
          </p:cNvSpPr>
          <p:nvPr/>
        </p:nvSpPr>
        <p:spPr bwMode="auto">
          <a:xfrm>
            <a:off x="4572000" y="1203598"/>
            <a:ext cx="3678238" cy="569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None/>
              <a:defRPr/>
            </a:pPr>
            <a:r>
              <a:rPr lang="fr-FR" sz="1400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cs-CZ" sz="1400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ÉMATA</a:t>
            </a:r>
            <a:r>
              <a:rPr lang="fr-FR" sz="1400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OOPP</a:t>
            </a:r>
            <a:endParaRPr lang="fr-FR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Pracovní instrukce</a:t>
            </a:r>
            <a:endParaRPr lang="fr-FR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Manipulace s břemeny</a:t>
            </a:r>
            <a:endParaRPr lang="fr-FR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Odpojení a zajištění agregátů - izolace</a:t>
            </a:r>
            <a:endParaRPr lang="fr-FR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Pohyb - Pády / Zakopnutí</a:t>
            </a:r>
            <a:endParaRPr lang="fr-FR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Práce ve výšce</a:t>
            </a:r>
            <a:endParaRPr lang="fr-FR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Komunikace s ostatními</a:t>
            </a:r>
            <a:endParaRPr lang="fr-FR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Doprava</a:t>
            </a:r>
            <a:endParaRPr lang="fr-FR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Nebezpečí požáru</a:t>
            </a:r>
            <a:endParaRPr lang="fr-FR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Školení a lidské zdroje</a:t>
            </a:r>
            <a:endParaRPr lang="fr-FR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Pracovní prostředí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Pocit bezpečí</a:t>
            </a:r>
            <a:endParaRPr lang="fr-FR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859031"/>
            <a:ext cx="3355710" cy="4146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22970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>
            <a:extLst>
              <a:ext uri="{FF2B5EF4-FFF2-40B4-BE49-F238E27FC236}">
                <a16:creationId xmlns="" xmlns:a16="http://schemas.microsoft.com/office/drawing/2014/main" id="{17260672-63F8-4C01-9710-ADC871407DDB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7172325" y="5006975"/>
            <a:ext cx="1905000" cy="8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fld id="{25B58B61-1FFC-4278-A237-6084E4F94564}" type="slidenum">
              <a:rPr lang="en-GB" altLang="cs-CZ" sz="800">
                <a:solidFill>
                  <a:srgbClr val="020202"/>
                </a:solidFill>
                <a:cs typeface="Arial" panose="020B0604020202020204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GB" altLang="cs-CZ" sz="800">
              <a:solidFill>
                <a:srgbClr val="020202"/>
              </a:solidFill>
              <a:cs typeface="Arial" panose="020B0604020202020204" pitchFamily="34" charset="0"/>
            </a:endParaRPr>
          </a:p>
        </p:txBody>
      </p:sp>
      <p:pic>
        <p:nvPicPr>
          <p:cNvPr id="12" name="Picture 2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88349"/>
            <a:ext cx="3456748" cy="49186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937378" y="1220081"/>
            <a:ext cx="355478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32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32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32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3200">
                <a:solidFill>
                  <a:srgbClr val="0000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9pPr>
          </a:lstStyle>
          <a:p>
            <a:pPr marL="285750" indent="-285750">
              <a:spcBef>
                <a:spcPct val="50000"/>
              </a:spcBef>
              <a:buClr>
                <a:srgbClr val="12326E"/>
              </a:buClr>
              <a:buFont typeface="Arial" panose="020B0604020202020204" pitchFamily="34" charset="0"/>
              <a:buChar char="•"/>
            </a:pPr>
            <a:r>
              <a:rPr lang="cs-CZ" altLang="cs-CZ" sz="1400" dirty="0">
                <a:latin typeface="Calibri" panose="020F0502020204030204" pitchFamily="34" charset="0"/>
                <a:cs typeface="Calibri" panose="020F0502020204030204" pitchFamily="34" charset="0"/>
              </a:rPr>
              <a:t>Úkol, který se má provádět</a:t>
            </a:r>
            <a:endParaRPr lang="nl-BE" altLang="cs-CZ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4946155" y="1648899"/>
            <a:ext cx="372462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32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32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32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3200">
                <a:solidFill>
                  <a:srgbClr val="0000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9pPr>
          </a:lstStyle>
          <a:p>
            <a:pPr marL="285750" indent="-285750">
              <a:spcBef>
                <a:spcPct val="50000"/>
              </a:spcBef>
              <a:buClr>
                <a:srgbClr val="12326E"/>
              </a:buClr>
              <a:buFont typeface="Arial" panose="020B0604020202020204" pitchFamily="34" charset="0"/>
              <a:buChar char="•"/>
            </a:pPr>
            <a:r>
              <a:rPr lang="cs-CZ" altLang="cs-CZ" sz="1400" dirty="0">
                <a:latin typeface="Calibri" panose="020F0502020204030204" pitchFamily="34" charset="0"/>
                <a:cs typeface="Calibri" panose="020F0502020204030204" pitchFamily="34" charset="0"/>
              </a:rPr>
              <a:t>Jména zpracovatele a zaměstnanců</a:t>
            </a:r>
            <a:endParaRPr lang="nl-BE" altLang="cs-CZ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Text Box 11"/>
          <p:cNvSpPr txBox="1">
            <a:spLocks noChangeArrowheads="1"/>
          </p:cNvSpPr>
          <p:nvPr/>
        </p:nvSpPr>
        <p:spPr bwMode="auto">
          <a:xfrm>
            <a:off x="4937378" y="2506535"/>
            <a:ext cx="40134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32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32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32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3200">
                <a:solidFill>
                  <a:srgbClr val="0000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9pPr>
          </a:lstStyle>
          <a:p>
            <a:pPr marL="285750" indent="-285750">
              <a:spcBef>
                <a:spcPct val="50000"/>
              </a:spcBef>
              <a:buClr>
                <a:srgbClr val="12326E"/>
              </a:buClr>
              <a:buFont typeface="Arial" panose="020B0604020202020204" pitchFamily="34" charset="0"/>
              <a:buChar char="•"/>
            </a:pPr>
            <a:r>
              <a:rPr lang="cs-CZ" altLang="cs-CZ" sz="1400" dirty="0">
                <a:latin typeface="Calibri" panose="020F0502020204030204" pitchFamily="34" charset="0"/>
                <a:cs typeface="Calibri" panose="020F0502020204030204" pitchFamily="34" charset="0"/>
              </a:rPr>
              <a:t>Pole pro záporné odpovědi NE.</a:t>
            </a:r>
            <a:endParaRPr lang="nl-BE" altLang="cs-CZ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 Box 13"/>
          <p:cNvSpPr txBox="1">
            <a:spLocks noChangeArrowheads="1"/>
          </p:cNvSpPr>
          <p:nvPr/>
        </p:nvSpPr>
        <p:spPr bwMode="auto">
          <a:xfrm>
            <a:off x="4946155" y="4227934"/>
            <a:ext cx="273337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32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32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32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3200">
                <a:solidFill>
                  <a:srgbClr val="0000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9pPr>
          </a:lstStyle>
          <a:p>
            <a:pPr marL="285750" indent="-285750">
              <a:spcBef>
                <a:spcPct val="50000"/>
              </a:spcBef>
              <a:buClr>
                <a:srgbClr val="12326E"/>
              </a:buClr>
              <a:buFont typeface="Arial" panose="020B0604020202020204" pitchFamily="34" charset="0"/>
              <a:buChar char="•"/>
            </a:pPr>
            <a:r>
              <a:rPr lang="cs-CZ" altLang="cs-CZ" sz="1400" dirty="0">
                <a:latin typeface="Calibri" panose="020F0502020204030204" pitchFamily="34" charset="0"/>
                <a:cs typeface="Calibri" panose="020F0502020204030204" pitchFamily="34" charset="0"/>
              </a:rPr>
              <a:t>Jaké největší riziko hrozí?</a:t>
            </a:r>
            <a:endParaRPr lang="nl-BE" altLang="cs-CZ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Text Box 18"/>
          <p:cNvSpPr txBox="1">
            <a:spLocks noChangeArrowheads="1"/>
          </p:cNvSpPr>
          <p:nvPr/>
        </p:nvSpPr>
        <p:spPr bwMode="auto">
          <a:xfrm>
            <a:off x="4937378" y="2077717"/>
            <a:ext cx="379128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32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32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32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3200">
                <a:solidFill>
                  <a:srgbClr val="0000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9pPr>
          </a:lstStyle>
          <a:p>
            <a:pPr marL="285750" indent="-285750">
              <a:spcBef>
                <a:spcPct val="50000"/>
              </a:spcBef>
              <a:buClr>
                <a:srgbClr val="12326E"/>
              </a:buClr>
              <a:buFont typeface="Arial" panose="020B0604020202020204" pitchFamily="34" charset="0"/>
              <a:buChar char="•"/>
            </a:pPr>
            <a:r>
              <a:rPr lang="cs-CZ" altLang="cs-CZ" sz="1400" dirty="0">
                <a:latin typeface="Calibri" panose="020F0502020204030204" pitchFamily="34" charset="0"/>
                <a:cs typeface="Calibri" panose="020F0502020204030204" pitchFamily="34" charset="0"/>
              </a:rPr>
              <a:t>Pole pro kladné odpovědi ANO.</a:t>
            </a:r>
          </a:p>
        </p:txBody>
      </p:sp>
      <p:sp>
        <p:nvSpPr>
          <p:cNvPr id="18" name="Line 4"/>
          <p:cNvSpPr>
            <a:spLocks noChangeShapeType="1"/>
          </p:cNvSpPr>
          <p:nvPr/>
        </p:nvSpPr>
        <p:spPr bwMode="auto">
          <a:xfrm flipH="1">
            <a:off x="2915816" y="4381821"/>
            <a:ext cx="2098716" cy="15388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400"/>
          </a:p>
        </p:txBody>
      </p:sp>
      <p:sp>
        <p:nvSpPr>
          <p:cNvPr id="19" name="Text Box 5"/>
          <p:cNvSpPr txBox="1">
            <a:spLocks noChangeArrowheads="1"/>
          </p:cNvSpPr>
          <p:nvPr/>
        </p:nvSpPr>
        <p:spPr bwMode="auto">
          <a:xfrm>
            <a:off x="4937378" y="791263"/>
            <a:ext cx="15796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32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32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32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3200">
                <a:solidFill>
                  <a:srgbClr val="0000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9pPr>
          </a:lstStyle>
          <a:p>
            <a:pPr marL="285750" indent="-285750">
              <a:spcBef>
                <a:spcPct val="50000"/>
              </a:spcBef>
              <a:buClr>
                <a:srgbClr val="12326E"/>
              </a:buClr>
              <a:buFont typeface="Arial" panose="020B0604020202020204" pitchFamily="34" charset="0"/>
              <a:buChar char="•"/>
            </a:pPr>
            <a:r>
              <a:rPr lang="nl-BE" altLang="cs-CZ" sz="1400" dirty="0">
                <a:latin typeface="Calibri" panose="020F0502020204030204" pitchFamily="34" charset="0"/>
                <a:cs typeface="Calibri" panose="020F0502020204030204" pitchFamily="34" charset="0"/>
              </a:rPr>
              <a:t>Da</a:t>
            </a:r>
            <a:r>
              <a:rPr lang="cs-CZ" altLang="cs-CZ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tum</a:t>
            </a:r>
            <a:endParaRPr lang="nl-BE" altLang="cs-CZ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Line 6"/>
          <p:cNvSpPr>
            <a:spLocks noChangeShapeType="1"/>
          </p:cNvSpPr>
          <p:nvPr/>
        </p:nvSpPr>
        <p:spPr bwMode="auto">
          <a:xfrm flipH="1" flipV="1">
            <a:off x="3347863" y="315939"/>
            <a:ext cx="1666674" cy="61234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400"/>
          </a:p>
        </p:txBody>
      </p:sp>
      <p:sp>
        <p:nvSpPr>
          <p:cNvPr id="21" name="Line 9"/>
          <p:cNvSpPr>
            <a:spLocks noChangeShapeType="1"/>
          </p:cNvSpPr>
          <p:nvPr/>
        </p:nvSpPr>
        <p:spPr bwMode="auto">
          <a:xfrm flipH="1" flipV="1">
            <a:off x="2339751" y="456129"/>
            <a:ext cx="2674784" cy="88911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400"/>
          </a:p>
        </p:txBody>
      </p:sp>
      <p:sp>
        <p:nvSpPr>
          <p:cNvPr id="22" name="Line 10"/>
          <p:cNvSpPr>
            <a:spLocks noChangeShapeType="1"/>
          </p:cNvSpPr>
          <p:nvPr/>
        </p:nvSpPr>
        <p:spPr bwMode="auto">
          <a:xfrm flipH="1" flipV="1">
            <a:off x="1619672" y="883597"/>
            <a:ext cx="3394862" cy="91986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400"/>
          </a:p>
        </p:txBody>
      </p:sp>
      <p:sp>
        <p:nvSpPr>
          <p:cNvPr id="23" name="Line 14"/>
          <p:cNvSpPr>
            <a:spLocks noChangeShapeType="1"/>
          </p:cNvSpPr>
          <p:nvPr/>
        </p:nvSpPr>
        <p:spPr bwMode="auto">
          <a:xfrm flipH="1" flipV="1">
            <a:off x="1619671" y="1572836"/>
            <a:ext cx="3394862" cy="65809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400"/>
          </a:p>
        </p:txBody>
      </p:sp>
      <p:sp>
        <p:nvSpPr>
          <p:cNvPr id="24" name="Line 17"/>
          <p:cNvSpPr>
            <a:spLocks noChangeShapeType="1"/>
          </p:cNvSpPr>
          <p:nvPr/>
        </p:nvSpPr>
        <p:spPr bwMode="auto">
          <a:xfrm flipH="1" flipV="1">
            <a:off x="2339751" y="2583527"/>
            <a:ext cx="2674781" cy="49918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400"/>
          </a:p>
        </p:txBody>
      </p:sp>
      <p:sp>
        <p:nvSpPr>
          <p:cNvPr id="25" name="Text Box 16"/>
          <p:cNvSpPr txBox="1">
            <a:spLocks noChangeArrowheads="1"/>
          </p:cNvSpPr>
          <p:nvPr/>
        </p:nvSpPr>
        <p:spPr bwMode="auto">
          <a:xfrm>
            <a:off x="4946155" y="3579614"/>
            <a:ext cx="347194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32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32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32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3200">
                <a:solidFill>
                  <a:srgbClr val="0000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9pPr>
          </a:lstStyle>
          <a:p>
            <a:pPr marL="285750" indent="-285750">
              <a:spcBef>
                <a:spcPct val="50000"/>
              </a:spcBef>
              <a:buClr>
                <a:srgbClr val="12326E"/>
              </a:buClr>
              <a:buFont typeface="Arial" panose="020B0604020202020204" pitchFamily="34" charset="0"/>
              <a:buChar char="•"/>
            </a:pPr>
            <a:r>
              <a:rPr lang="cs-CZ" altLang="cs-CZ" sz="1400" dirty="0">
                <a:latin typeface="Calibri" panose="020F0502020204030204" pitchFamily="34" charset="0"/>
                <a:cs typeface="Calibri" panose="020F0502020204030204" pitchFamily="34" charset="0"/>
              </a:rPr>
              <a:t>Bylo přijato opatření, aby se přešlo od „NE“ k „ANO“?</a:t>
            </a:r>
          </a:p>
        </p:txBody>
      </p:sp>
      <p:sp>
        <p:nvSpPr>
          <p:cNvPr id="26" name="Line 12"/>
          <p:cNvSpPr>
            <a:spLocks noChangeShapeType="1"/>
          </p:cNvSpPr>
          <p:nvPr/>
        </p:nvSpPr>
        <p:spPr bwMode="auto">
          <a:xfrm flipH="1" flipV="1">
            <a:off x="3059832" y="3311213"/>
            <a:ext cx="1935659" cy="39648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400"/>
          </a:p>
        </p:txBody>
      </p:sp>
      <p:sp>
        <p:nvSpPr>
          <p:cNvPr id="27" name="Line 14"/>
          <p:cNvSpPr>
            <a:spLocks noChangeShapeType="1"/>
          </p:cNvSpPr>
          <p:nvPr/>
        </p:nvSpPr>
        <p:spPr bwMode="auto">
          <a:xfrm flipH="1" flipV="1">
            <a:off x="1979711" y="2140491"/>
            <a:ext cx="3015781" cy="5173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sz="1400"/>
          </a:p>
        </p:txBody>
      </p:sp>
      <p:sp>
        <p:nvSpPr>
          <p:cNvPr id="28" name="Text Box 11"/>
          <p:cNvSpPr txBox="1">
            <a:spLocks noChangeArrowheads="1"/>
          </p:cNvSpPr>
          <p:nvPr/>
        </p:nvSpPr>
        <p:spPr bwMode="auto">
          <a:xfrm>
            <a:off x="4946156" y="2935353"/>
            <a:ext cx="400469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32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32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32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3200">
                <a:solidFill>
                  <a:srgbClr val="000000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Arial" charset="0"/>
              </a:defRPr>
            </a:lvl9pPr>
          </a:lstStyle>
          <a:p>
            <a:pPr marL="285750" indent="-285750">
              <a:spcBef>
                <a:spcPct val="50000"/>
              </a:spcBef>
              <a:buClr>
                <a:srgbClr val="12326E"/>
              </a:buClr>
              <a:buFont typeface="Arial" panose="020B0604020202020204" pitchFamily="34" charset="0"/>
              <a:buChar char="•"/>
            </a:pPr>
            <a:r>
              <a:rPr lang="cs-CZ" altLang="cs-CZ" sz="1400" dirty="0">
                <a:latin typeface="Calibri" panose="020F0502020204030204" pitchFamily="34" charset="0"/>
                <a:cs typeface="Calibri" panose="020F0502020204030204" pitchFamily="34" charset="0"/>
              </a:rPr>
              <a:t>Pole NETÝKÁ SE, v případě, že s tímto rizikem nepřijdu do kontaktu..</a:t>
            </a:r>
            <a:endParaRPr lang="nl-BE" altLang="cs-CZ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0662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>
            <a:extLst>
              <a:ext uri="{FF2B5EF4-FFF2-40B4-BE49-F238E27FC236}">
                <a16:creationId xmlns="" xmlns:a16="http://schemas.microsoft.com/office/drawing/2014/main" id="{17260672-63F8-4C01-9710-ADC871407DDB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7172325" y="5006975"/>
            <a:ext cx="1905000" cy="8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fld id="{25B58B61-1FFC-4278-A237-6084E4F94564}" type="slidenum">
              <a:rPr lang="en-GB" altLang="cs-CZ" sz="800">
                <a:solidFill>
                  <a:srgbClr val="020202"/>
                </a:solidFill>
                <a:cs typeface="Arial" panose="020B0604020202020204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GB" altLang="cs-CZ" sz="800">
              <a:solidFill>
                <a:srgbClr val="020202"/>
              </a:solidFill>
              <a:cs typeface="Arial" panose="020B0604020202020204" pitchFamily="34" charset="0"/>
            </a:endParaRPr>
          </a:p>
        </p:txBody>
      </p:sp>
      <p:sp>
        <p:nvSpPr>
          <p:cNvPr id="1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/>
              <a:t>Kategorie</a:t>
            </a:r>
            <a:r>
              <a:rPr lang="cs-CZ" altLang="cs-CZ" b="1" dirty="0" smtClean="0"/>
              <a:t>: </a:t>
            </a:r>
            <a:r>
              <a:rPr lang="cs-CZ" altLang="cs-CZ" dirty="0" smtClean="0"/>
              <a:t>OOPP</a:t>
            </a: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447675" y="1260475"/>
            <a:ext cx="8199438" cy="5173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Mám já a mí kolegové nezbytné OOPP pro provedení práce?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Minimální norma OOPP: pracovní oděv, přilba, brýle, pracovní obuv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12326E"/>
              </a:buClr>
              <a:buFont typeface="Arial" panose="020B0604020202020204" pitchFamily="34" charset="0"/>
              <a:buChar char="•"/>
              <a:defRPr/>
            </a:pPr>
            <a:endParaRPr lang="fr-FR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08025" lvl="1" indent="-3048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Další OOPP:</a:t>
            </a:r>
            <a:endParaRPr lang="fr-FR" sz="1400" b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85863" lvl="2" indent="-342900" eaLnBrk="1" hangingPunct="1">
              <a:lnSpc>
                <a:spcPct val="150000"/>
              </a:lnSpc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Prach/kouř: maska/polomaska s filtrem</a:t>
            </a:r>
            <a:endParaRPr lang="fr-FR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85863" lvl="2" indent="-342900" eaLnBrk="1" hangingPunct="1">
              <a:lnSpc>
                <a:spcPct val="150000"/>
              </a:lnSpc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Obrábění: respirátor</a:t>
            </a:r>
            <a:endParaRPr lang="fr-FR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85863" lvl="2" indent="-342900" eaLnBrk="1" hangingPunct="1">
              <a:lnSpc>
                <a:spcPct val="150000"/>
              </a:lnSpc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Nebezpečné UV: brýle pro svářeče</a:t>
            </a:r>
            <a:endParaRPr lang="fr-FR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85863" lvl="2" indent="-342900" eaLnBrk="1" hangingPunct="1">
              <a:lnSpc>
                <a:spcPct val="150000"/>
              </a:lnSpc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Hluk &gt; 85 dB: ochrana sluchu</a:t>
            </a:r>
            <a:endParaRPr lang="fr-FR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85863" lvl="2" indent="-342900" eaLnBrk="1" hangingPunct="1">
              <a:lnSpc>
                <a:spcPct val="150000"/>
              </a:lnSpc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Nebezpečí poranění rukou (pořezání, poškrábání, ...): rukavice</a:t>
            </a:r>
            <a:endParaRPr lang="fr-FR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85863" lvl="2" indent="-342900" eaLnBrk="1" hangingPunct="1">
              <a:lnSpc>
                <a:spcPct val="150000"/>
              </a:lnSpc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Práce v prostorách, kde se pohybují dopravní prostředky: výstražná vesta, pracovní oděv s reflexními pruhy </a:t>
            </a:r>
            <a:r>
              <a:rPr lang="fr-FR" sz="1400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fr-FR" sz="1400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nl-BE" sz="1400" b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0119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>
            <a:extLst>
              <a:ext uri="{FF2B5EF4-FFF2-40B4-BE49-F238E27FC236}">
                <a16:creationId xmlns="" xmlns:a16="http://schemas.microsoft.com/office/drawing/2014/main" id="{17260672-63F8-4C01-9710-ADC871407DDB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7172325" y="5006975"/>
            <a:ext cx="1905000" cy="8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sz="11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fld id="{25B58B61-1FFC-4278-A237-6084E4F94564}" type="slidenum">
              <a:rPr lang="en-GB" altLang="cs-CZ" sz="800">
                <a:solidFill>
                  <a:srgbClr val="020202"/>
                </a:solidFill>
                <a:cs typeface="Arial" panose="020B0604020202020204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GB" altLang="cs-CZ" sz="800">
              <a:solidFill>
                <a:srgbClr val="020202"/>
              </a:solidFill>
              <a:cs typeface="Arial" panose="020B0604020202020204" pitchFamily="34" charset="0"/>
            </a:endParaRPr>
          </a:p>
        </p:txBody>
      </p:sp>
      <p:sp>
        <p:nvSpPr>
          <p:cNvPr id="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/>
              <a:t>Kategorie: Pracovní instrukce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434975" y="1547813"/>
            <a:ext cx="8199438" cy="2014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Vím, jak vykonávat práci bezpečně</a:t>
            </a:r>
            <a:r>
              <a:rPr lang="fr-FR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cs-CZ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endParaRPr lang="fr-FR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Existuje bezpečný pracovní postup (psaný/ústní forma)</a:t>
            </a:r>
            <a:r>
              <a:rPr lang="fr-FR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cs-CZ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endParaRPr lang="fr-FR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Char char="Ø"/>
              <a:defRPr/>
            </a:pPr>
            <a:r>
              <a:rPr lang="cs-CZ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 tento pracovní postup naprosto použitelný</a:t>
            </a:r>
            <a:r>
              <a:rPr lang="fr-FR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 </a:t>
            </a:r>
            <a:endParaRPr lang="nl-BE" sz="14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rgbClr val="12326E"/>
              </a:buClr>
              <a:buFont typeface="Wingdings" pitchFamily="2" charset="2"/>
              <a:buNone/>
              <a:defRPr/>
            </a:pPr>
            <a:r>
              <a:rPr lang="nl-BE" sz="1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1053235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wa885fp_U.7LL2bLsBkwQ"/>
</p:tagLst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nk.potx" id="{D1F822EE-1BFA-4498-8BE9-5B5B5EE4ABE6}" vid="{4B30BB83-9B27-4CBF-81C2-ED0BEED7ABCA}"/>
    </a:ext>
  </a:extLst>
</a:theme>
</file>

<file path=ppt/theme/theme2.xml><?xml version="1.0" encoding="utf-8"?>
<a:theme xmlns:a="http://schemas.openxmlformats.org/drawingml/2006/main" name="1_AM_Template8_new_1">
  <a:themeElements>
    <a:clrScheme name="Custom 1">
      <a:dk1>
        <a:srgbClr val="696969"/>
      </a:dk1>
      <a:lt1>
        <a:srgbClr val="FFFFFF"/>
      </a:lt1>
      <a:dk2>
        <a:srgbClr val="FF3700"/>
      </a:dk2>
      <a:lt2>
        <a:srgbClr val="BAC48C"/>
      </a:lt2>
      <a:accent1>
        <a:srgbClr val="DCD4C2"/>
      </a:accent1>
      <a:accent2>
        <a:srgbClr val="C5BCA4"/>
      </a:accent2>
      <a:accent3>
        <a:srgbClr val="FFFFFF"/>
      </a:accent3>
      <a:accent4>
        <a:srgbClr val="595959"/>
      </a:accent4>
      <a:accent5>
        <a:srgbClr val="EBE6DD"/>
      </a:accent5>
      <a:accent6>
        <a:srgbClr val="B2AA94"/>
      </a:accent6>
      <a:hlink>
        <a:srgbClr val="8B819E"/>
      </a:hlink>
      <a:folHlink>
        <a:srgbClr val="9DB1C9"/>
      </a:folHlink>
    </a:clrScheme>
    <a:fontScheme name="AM_Template8_new_1">
      <a:majorFont>
        <a:latin typeface="Arial"/>
        <a:ea typeface="MS PGothic"/>
        <a:cs typeface=""/>
      </a:majorFont>
      <a:minorFont>
        <a:latin typeface="Arial"/>
        <a:ea typeface="MS P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MS PGothic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MS PGothic" pitchFamily="34" charset="-128"/>
          </a:defRPr>
        </a:defPPr>
      </a:lstStyle>
    </a:lnDef>
  </a:objectDefaults>
  <a:extraClrSchemeLst>
    <a:extraClrScheme>
      <a:clrScheme name="AM_Template8_new_1 1">
        <a:dk1>
          <a:srgbClr val="696969"/>
        </a:dk1>
        <a:lt1>
          <a:srgbClr val="FFFFFF"/>
        </a:lt1>
        <a:dk2>
          <a:srgbClr val="FF3700"/>
        </a:dk2>
        <a:lt2>
          <a:srgbClr val="BAC48C"/>
        </a:lt2>
        <a:accent1>
          <a:srgbClr val="DCD4C2"/>
        </a:accent1>
        <a:accent2>
          <a:srgbClr val="C5BCA4"/>
        </a:accent2>
        <a:accent3>
          <a:srgbClr val="FFFFFF"/>
        </a:accent3>
        <a:accent4>
          <a:srgbClr val="595959"/>
        </a:accent4>
        <a:accent5>
          <a:srgbClr val="EBE6DD"/>
        </a:accent5>
        <a:accent6>
          <a:srgbClr val="B2AA94"/>
        </a:accent6>
        <a:hlink>
          <a:srgbClr val="8B819E"/>
        </a:hlink>
        <a:folHlink>
          <a:srgbClr val="9DB1C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ustom 1">
    <a:dk1>
      <a:srgbClr val="696969"/>
    </a:dk1>
    <a:lt1>
      <a:srgbClr val="FFFFFF"/>
    </a:lt1>
    <a:dk2>
      <a:srgbClr val="FF3700"/>
    </a:dk2>
    <a:lt2>
      <a:srgbClr val="BAC48C"/>
    </a:lt2>
    <a:accent1>
      <a:srgbClr val="DCD4C2"/>
    </a:accent1>
    <a:accent2>
      <a:srgbClr val="C5BCA4"/>
    </a:accent2>
    <a:accent3>
      <a:srgbClr val="FFFFFF"/>
    </a:accent3>
    <a:accent4>
      <a:srgbClr val="595959"/>
    </a:accent4>
    <a:accent5>
      <a:srgbClr val="EBE6DD"/>
    </a:accent5>
    <a:accent6>
      <a:srgbClr val="B2AA94"/>
    </a:accent6>
    <a:hlink>
      <a:srgbClr val="8B819E"/>
    </a:hlink>
    <a:folHlink>
      <a:srgbClr val="9DB1C9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12685</TotalTime>
  <Words>1159</Words>
  <Application>Microsoft Office PowerPoint</Application>
  <PresentationFormat>Předvádění na obrazovce (16:9)</PresentationFormat>
  <Paragraphs>223</Paragraphs>
  <Slides>21</Slides>
  <Notes>12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21</vt:i4>
      </vt:variant>
    </vt:vector>
  </HeadingPairs>
  <TitlesOfParts>
    <vt:vector size="29" baseType="lpstr">
      <vt:lpstr>MS PGothic</vt:lpstr>
      <vt:lpstr>Arial</vt:lpstr>
      <vt:lpstr>BatangChe</vt:lpstr>
      <vt:lpstr>Calibri</vt:lpstr>
      <vt:lpstr>Calibri Light</vt:lpstr>
      <vt:lpstr>Wingdings</vt:lpstr>
      <vt:lpstr>Motiv Office</vt:lpstr>
      <vt:lpstr>1_AM_Template8_new_1</vt:lpstr>
      <vt:lpstr>Prezentace aplikace PowerPoint</vt:lpstr>
      <vt:lpstr>Prezentace aplikace PowerPoint</vt:lpstr>
      <vt:lpstr>Analýza rizik na poslední chvíli</vt:lpstr>
      <vt:lpstr>Analýza rizik na poslední chvíli</vt:lpstr>
      <vt:lpstr>Proces</vt:lpstr>
      <vt:lpstr>Dotazník</vt:lpstr>
      <vt:lpstr>Prezentace aplikace PowerPoint</vt:lpstr>
      <vt:lpstr>Kategorie: OOPP</vt:lpstr>
      <vt:lpstr>Kategorie: Pracovní instrukce</vt:lpstr>
      <vt:lpstr>Kategorie: Manipulace s břemeny</vt:lpstr>
      <vt:lpstr>Kategorie: Odpojení a zajištění agregátů - izolace</vt:lpstr>
      <vt:lpstr>Kategorie: Pohyb – Pády / Zakopnutí</vt:lpstr>
      <vt:lpstr>Kategorie: Práce ve výšce</vt:lpstr>
      <vt:lpstr>Kategorie: Komunikace s ostatními</vt:lpstr>
      <vt:lpstr>Kategorie: Doprava</vt:lpstr>
      <vt:lpstr>Kategorie: Nebezpečí požáru</vt:lpstr>
      <vt:lpstr>Kategorie: Školení a lidské zdroje</vt:lpstr>
      <vt:lpstr>Kategorie: Pracovní prostředí</vt:lpstr>
      <vt:lpstr>Kategorie: Pocit bezpečí</vt:lpstr>
      <vt:lpstr>Vzorové situace</vt:lpstr>
      <vt:lpstr>Prezentace aplikace PowerPoint</vt:lpstr>
    </vt:vector>
  </TitlesOfParts>
  <Company>ArcelorMittal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Gregor, Petr</dc:creator>
  <cp:lastModifiedBy>Vltavsky, Roman</cp:lastModifiedBy>
  <cp:revision>1790</cp:revision>
  <cp:lastPrinted>2017-10-23T10:27:43Z</cp:lastPrinted>
  <dcterms:created xsi:type="dcterms:W3CDTF">2017-03-20T06:31:50Z</dcterms:created>
  <dcterms:modified xsi:type="dcterms:W3CDTF">2025-10-14T08:58:44Z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TAG2">
    <vt:lpwstr>000800663a0000000000010262500207e5000400038000</vt:lpwstr>
  </property>
</Properties>
</file>